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1" r:id="rId18"/>
    <p:sldId id="272"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7405" autoAdjust="0"/>
  </p:normalViewPr>
  <p:slideViewPr>
    <p:cSldViewPr snapToGrid="0">
      <p:cViewPr>
        <p:scale>
          <a:sx n="90" d="100"/>
          <a:sy n="90" d="100"/>
        </p:scale>
        <p:origin x="-282" y="9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image" Target="../media/image3.wmf"/><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67A32B-1892-4BB5-B235-0B7CA57E8691}" type="datetimeFigureOut">
              <a:rPr lang="en-US" smtClean="0"/>
              <a:t>9/1/2025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34CF0FF-880C-45AB-AA41-954953870473}"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639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67A32B-1892-4BB5-B235-0B7CA57E8691}" type="datetimeFigureOut">
              <a:rPr lang="en-US" smtClean="0"/>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CF0FF-880C-45AB-AA41-954953870473}"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3905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67A32B-1892-4BB5-B235-0B7CA57E8691}" type="datetimeFigureOut">
              <a:rPr lang="en-US" smtClean="0"/>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CF0FF-880C-45AB-AA41-954953870473}"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310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67A32B-1892-4BB5-B235-0B7CA57E8691}" type="datetimeFigureOut">
              <a:rPr lang="en-US" smtClean="0"/>
              <a:t>9/1/2025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CF0FF-880C-45AB-AA41-954953870473}"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1437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67A32B-1892-4BB5-B235-0B7CA57E8691}" type="datetimeFigureOut">
              <a:rPr lang="en-US" smtClean="0"/>
              <a:t>9/1/2025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4CF0FF-880C-45AB-AA41-954953870473}"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7611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67A32B-1892-4BB5-B235-0B7CA57E8691}" type="datetimeFigureOut">
              <a:rPr lang="en-US" smtClean="0"/>
              <a:t>9/1/2025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4CF0FF-880C-45AB-AA41-954953870473}"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9724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67A32B-1892-4BB5-B235-0B7CA57E8691}" type="datetimeFigureOut">
              <a:rPr lang="en-US" smtClean="0"/>
              <a:t>9/1/2025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4CF0FF-880C-45AB-AA41-954953870473}" type="slidenum">
              <a:rPr lang="en-US" smtClean="0"/>
              <a:t>‹#›</a:t>
            </a:fld>
            <a:endParaRPr lang="en-US"/>
          </a:p>
        </p:txBody>
      </p:sp>
    </p:spTree>
    <p:extLst>
      <p:ext uri="{BB962C8B-B14F-4D97-AF65-F5344CB8AC3E}">
        <p14:creationId xmlns:p14="http://schemas.microsoft.com/office/powerpoint/2010/main" val="15100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67A32B-1892-4BB5-B235-0B7CA57E8691}" type="datetimeFigureOut">
              <a:rPr lang="en-US" smtClean="0"/>
              <a:t>9/1/2025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CF0FF-880C-45AB-AA41-954953870473}"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5069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167A32B-1892-4BB5-B235-0B7CA57E8691}" type="datetimeFigureOut">
              <a:rPr lang="en-US" smtClean="0"/>
              <a:t>9/1/2025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34CF0FF-880C-45AB-AA41-954953870473}"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5367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67A32B-1892-4BB5-B235-0B7CA57E8691}" type="datetimeFigureOut">
              <a:rPr lang="en-US" smtClean="0"/>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CF0FF-880C-45AB-AA41-954953870473}"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11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67A32B-1892-4BB5-B235-0B7CA57E8691}" type="datetimeFigureOut">
              <a:rPr lang="en-US" smtClean="0"/>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CF0FF-880C-45AB-AA41-954953870473}"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34833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167A32B-1892-4BB5-B235-0B7CA57E8691}" type="datetimeFigureOut">
              <a:rPr lang="en-US" smtClean="0"/>
              <a:t>9/1/2025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34CF0FF-880C-45AB-AA41-954953870473}"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6549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7.emf"/><Relationship Id="rId18" Type="http://schemas.openxmlformats.org/officeDocument/2006/relationships/image" Target="../media/image9.emf"/><Relationship Id="rId3" Type="http://schemas.openxmlformats.org/officeDocument/2006/relationships/image" Target="../media/image10.png"/><Relationship Id="rId7" Type="http://schemas.openxmlformats.org/officeDocument/2006/relationships/image" Target="../media/image4.emf"/><Relationship Id="rId12" Type="http://schemas.openxmlformats.org/officeDocument/2006/relationships/oleObject" Target="../embeddings/oleObject5.bin"/><Relationship Id="rId17" Type="http://schemas.openxmlformats.org/officeDocument/2006/relationships/oleObject" Target="../embeddings/oleObject7.bin"/><Relationship Id="rId2" Type="http://schemas.openxmlformats.org/officeDocument/2006/relationships/slideLayout" Target="../slideLayouts/slideLayout2.xml"/><Relationship Id="rId16" Type="http://schemas.openxmlformats.org/officeDocument/2006/relationships/image" Target="../media/image8.e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6.emf"/><Relationship Id="rId5" Type="http://schemas.openxmlformats.org/officeDocument/2006/relationships/image" Target="../media/image3.wmf"/><Relationship Id="rId15" Type="http://schemas.openxmlformats.org/officeDocument/2006/relationships/package" Target="../embeddings/Microsoft_Word_Document1.docx"/><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5.emf"/><Relationship Id="rId1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642A04-768A-4DF9-8097-EFB4439A04E8}"/>
              </a:ext>
            </a:extLst>
          </p:cNvPr>
          <p:cNvSpPr>
            <a:spLocks noGrp="1"/>
          </p:cNvSpPr>
          <p:nvPr>
            <p:ph type="ctrTitle"/>
          </p:nvPr>
        </p:nvSpPr>
        <p:spPr>
          <a:xfrm>
            <a:off x="1524000" y="1122362"/>
            <a:ext cx="9144000" cy="3049587"/>
          </a:xfrm>
        </p:spPr>
        <p:txBody>
          <a:bodyPr/>
          <a:lstStyle/>
          <a:p>
            <a:r>
              <a:rPr lang="en-US" dirty="0"/>
              <a:t>TARCC Presentation</a:t>
            </a:r>
          </a:p>
        </p:txBody>
      </p:sp>
      <p:sp>
        <p:nvSpPr>
          <p:cNvPr id="3" name="Subtitle 2">
            <a:extLst>
              <a:ext uri="{FF2B5EF4-FFF2-40B4-BE49-F238E27FC236}">
                <a16:creationId xmlns:a16="http://schemas.microsoft.com/office/drawing/2014/main" xmlns="" id="{4887EE77-E9D7-4639-91F7-E7C8F2E2FD50}"/>
              </a:ext>
            </a:extLst>
          </p:cNvPr>
          <p:cNvSpPr>
            <a:spLocks noGrp="1"/>
          </p:cNvSpPr>
          <p:nvPr>
            <p:ph type="subTitle" idx="1"/>
          </p:nvPr>
        </p:nvSpPr>
        <p:spPr>
          <a:xfrm>
            <a:off x="1524000" y="4314824"/>
            <a:ext cx="9144000" cy="942975"/>
          </a:xfrm>
        </p:spPr>
        <p:txBody>
          <a:bodyPr/>
          <a:lstStyle/>
          <a:p>
            <a:r>
              <a:rPr lang="en-US" dirty="0"/>
              <a:t>January 2023 to </a:t>
            </a:r>
            <a:r>
              <a:rPr lang="en-US" dirty="0" smtClean="0"/>
              <a:t>MARCH 2025</a:t>
            </a:r>
            <a:endParaRPr lang="en-US" dirty="0"/>
          </a:p>
        </p:txBody>
      </p:sp>
      <p:pic>
        <p:nvPicPr>
          <p:cNvPr id="4" name="Picture 3">
            <a:extLst>
              <a:ext uri="{FF2B5EF4-FFF2-40B4-BE49-F238E27FC236}">
                <a16:creationId xmlns:a16="http://schemas.microsoft.com/office/drawing/2014/main" xmlns="" id="{7BBBD5D8-EB54-4A48-910B-2C7B03051DB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122363"/>
            <a:ext cx="6076949" cy="1811337"/>
          </a:xfrm>
          <a:prstGeom prst="rect">
            <a:avLst/>
          </a:prstGeom>
          <a:noFill/>
          <a:ln>
            <a:noFill/>
          </a:ln>
        </p:spPr>
      </p:pic>
    </p:spTree>
    <p:extLst>
      <p:ext uri="{BB962C8B-B14F-4D97-AF65-F5344CB8AC3E}">
        <p14:creationId xmlns:p14="http://schemas.microsoft.com/office/powerpoint/2010/main" val="593206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58F365-06DA-4315-8090-52C6712C7601}"/>
              </a:ext>
            </a:extLst>
          </p:cNvPr>
          <p:cNvSpPr>
            <a:spLocks noGrp="1"/>
          </p:cNvSpPr>
          <p:nvPr>
            <p:ph type="title"/>
          </p:nvPr>
        </p:nvSpPr>
        <p:spPr>
          <a:xfrm>
            <a:off x="838200" y="365125"/>
            <a:ext cx="10515600" cy="1273175"/>
          </a:xfrm>
        </p:spPr>
        <p:txBody>
          <a:bodyPr>
            <a:normAutofit/>
          </a:bodyPr>
          <a:lstStyle/>
          <a:p>
            <a:r>
              <a:rPr lang="en-US" b="1" dirty="0"/>
              <a:t>Introduction to TARCC</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61A09F65-EE9B-4265-8A24-C7835939FBE4}"/>
              </a:ext>
            </a:extLst>
          </p:cNvPr>
          <p:cNvSpPr>
            <a:spLocks noGrp="1"/>
          </p:cNvSpPr>
          <p:nvPr>
            <p:ph idx="1"/>
          </p:nvPr>
        </p:nvSpPr>
        <p:spPr/>
        <p:txBody>
          <a:bodyPr>
            <a:normAutofit fontScale="92500" lnSpcReduction="20000"/>
          </a:bodyPr>
          <a:lstStyle/>
          <a:p>
            <a:pPr marL="0" indent="0">
              <a:buNone/>
            </a:pPr>
            <a:r>
              <a:rPr lang="en-GB" dirty="0"/>
              <a:t>Taita Resource Centre Community Based Organization (CBO) is apolitical and a non-partisan community based and driven organization registered to pursue protection, promotion and preservation of rights and the wellbeing of communities in the Coastal region of Kenya. The organization mainly seeks to address needs and challenges affecting grassroots indigenous and local communities and cumulatively works to better the welfare of these communities and the natural environment. Its delivery strategies include: advocacy; cooperation, sensitization; education and training; capacity building; facilitating problem-solving; and, empowerment. Key in its intervention efforts, is multi-level collaborations and partnerships that continuous engage main stakeholders and actors of interests in its works. Under this proposed project, it has partnered with like-minded leaders of communities and community organizations across other coastal Counties to advance the land rights agenda in the region. </a:t>
            </a:r>
            <a:endParaRPr lang="en-US" dirty="0"/>
          </a:p>
        </p:txBody>
      </p:sp>
    </p:spTree>
    <p:extLst>
      <p:ext uri="{BB962C8B-B14F-4D97-AF65-F5344CB8AC3E}">
        <p14:creationId xmlns:p14="http://schemas.microsoft.com/office/powerpoint/2010/main" val="1774560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11283C-403F-4FFE-932E-4BEF37960A70}"/>
              </a:ext>
            </a:extLst>
          </p:cNvPr>
          <p:cNvSpPr>
            <a:spLocks noGrp="1"/>
          </p:cNvSpPr>
          <p:nvPr>
            <p:ph type="title"/>
          </p:nvPr>
        </p:nvSpPr>
        <p:spPr/>
        <p:txBody>
          <a:bodyPr/>
          <a:lstStyle/>
          <a:p>
            <a:r>
              <a:rPr lang="en-US" b="1" dirty="0"/>
              <a:t>Intro continued</a:t>
            </a:r>
            <a:r>
              <a:rPr lang="en-US" dirty="0"/>
              <a:t>’</a:t>
            </a:r>
          </a:p>
        </p:txBody>
      </p:sp>
      <p:sp>
        <p:nvSpPr>
          <p:cNvPr id="3" name="Content Placeholder 2">
            <a:extLst>
              <a:ext uri="{FF2B5EF4-FFF2-40B4-BE49-F238E27FC236}">
                <a16:creationId xmlns:a16="http://schemas.microsoft.com/office/drawing/2014/main" xmlns="" id="{BBF4C1B6-8485-470A-B308-339C0B8AFE66}"/>
              </a:ext>
            </a:extLst>
          </p:cNvPr>
          <p:cNvSpPr>
            <a:spLocks noGrp="1"/>
          </p:cNvSpPr>
          <p:nvPr>
            <p:ph idx="1"/>
          </p:nvPr>
        </p:nvSpPr>
        <p:spPr/>
        <p:txBody>
          <a:bodyPr/>
          <a:lstStyle/>
          <a:p>
            <a:r>
              <a:rPr lang="en-GB" dirty="0"/>
              <a:t>Under the CLAN! LTF land project</a:t>
            </a:r>
            <a:r>
              <a:rPr lang="en-GB"/>
              <a:t>, </a:t>
            </a:r>
            <a:r>
              <a:rPr lang="en-GB" smtClean="0"/>
              <a:t>TARCC </a:t>
            </a:r>
            <a:r>
              <a:rPr lang="en-GB" dirty="0"/>
              <a:t>is partnering with a total of 12 communities in the Coastal region; ranches, forest and settled communities across the Coastal region of Kenya. These are Sanye and Awer in Lamu County, Milalulu in Tana River County, Gede and Mtsara Wa Tsatsu in Kilifi county, Mwereni and Gumbato in Kwale county, Miasenyi, Mramba, Mgeno, Kasigau and Chawia/Mkuki (Chawuse) in Taita Taveta county.</a:t>
            </a:r>
            <a:endParaRPr lang="en-US" dirty="0"/>
          </a:p>
          <a:p>
            <a:endParaRPr lang="en-US" dirty="0"/>
          </a:p>
        </p:txBody>
      </p:sp>
    </p:spTree>
    <p:extLst>
      <p:ext uri="{BB962C8B-B14F-4D97-AF65-F5344CB8AC3E}">
        <p14:creationId xmlns:p14="http://schemas.microsoft.com/office/powerpoint/2010/main" val="3805034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8662E6-A69D-40EA-A672-91B142C6BA60}"/>
              </a:ext>
            </a:extLst>
          </p:cNvPr>
          <p:cNvSpPr>
            <a:spLocks noGrp="1"/>
          </p:cNvSpPr>
          <p:nvPr>
            <p:ph type="title"/>
          </p:nvPr>
        </p:nvSpPr>
        <p:spPr/>
        <p:txBody>
          <a:bodyPr/>
          <a:lstStyle/>
          <a:p>
            <a:r>
              <a:rPr lang="en-US" b="1" dirty="0"/>
              <a:t>Activities under the CLAN! TF project</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8E58EA1F-9A86-4846-A879-11C6DB7CC0B1}"/>
              </a:ext>
            </a:extLst>
          </p:cNvPr>
          <p:cNvSpPr>
            <a:spLocks noGrp="1"/>
          </p:cNvSpPr>
          <p:nvPr>
            <p:ph idx="1"/>
          </p:nvPr>
        </p:nvSpPr>
        <p:spPr/>
        <p:txBody>
          <a:bodyPr>
            <a:normAutofit/>
          </a:bodyPr>
          <a:lstStyle/>
          <a:p>
            <a:r>
              <a:rPr lang="en-US" b="1" dirty="0"/>
              <a:t>FREE PRIOR AND INFORMED CONSENT (FPIC</a:t>
            </a:r>
            <a:r>
              <a:rPr lang="en-US" dirty="0"/>
              <a:t>); </a:t>
            </a:r>
            <a:r>
              <a:rPr lang="en-US" dirty="0" smtClean="0"/>
              <a:t>activities </a:t>
            </a:r>
            <a:r>
              <a:rPr lang="en-US" dirty="0"/>
              <a:t>took place in the all the 12 communities of the coastal region of Kenya. These formed the basis of all the activities that TARC has undertaken since the inception of the project in January 2023</a:t>
            </a:r>
          </a:p>
          <a:p>
            <a:r>
              <a:rPr lang="en-US" b="1" dirty="0"/>
              <a:t>COMMUNITY CONSULTATION MEETINGS; </a:t>
            </a:r>
            <a:r>
              <a:rPr lang="en-US" dirty="0"/>
              <a:t>In addition to FPIC meetings consultation meetings bringing together community members, leaders, opinion shapers, Ministry of lands officials, county government officials and national government administrative officials were held. These were important in laying strategies and approaches to the myriad of issues to be tackled at community level.</a:t>
            </a:r>
          </a:p>
          <a:p>
            <a:endParaRPr lang="en-US" dirty="0"/>
          </a:p>
        </p:txBody>
      </p:sp>
    </p:spTree>
    <p:extLst>
      <p:ext uri="{BB962C8B-B14F-4D97-AF65-F5344CB8AC3E}">
        <p14:creationId xmlns:p14="http://schemas.microsoft.com/office/powerpoint/2010/main" val="3401877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4417B2-249D-479A-BD07-E3C6BE1D5B5A}"/>
              </a:ext>
            </a:extLst>
          </p:cNvPr>
          <p:cNvSpPr>
            <a:spLocks noGrp="1"/>
          </p:cNvSpPr>
          <p:nvPr>
            <p:ph type="title"/>
          </p:nvPr>
        </p:nvSpPr>
        <p:spPr/>
        <p:txBody>
          <a:bodyPr/>
          <a:lstStyle/>
          <a:p>
            <a:r>
              <a:rPr lang="en-US" b="1" dirty="0"/>
              <a:t>Activities Cont’d</a:t>
            </a:r>
            <a:endParaRPr lang="en-US" dirty="0"/>
          </a:p>
        </p:txBody>
      </p:sp>
      <p:sp>
        <p:nvSpPr>
          <p:cNvPr id="3" name="Content Placeholder 2">
            <a:extLst>
              <a:ext uri="{FF2B5EF4-FFF2-40B4-BE49-F238E27FC236}">
                <a16:creationId xmlns:a16="http://schemas.microsoft.com/office/drawing/2014/main" xmlns="" id="{F12D9C9B-3628-4307-B00D-8FE3463836BE}"/>
              </a:ext>
            </a:extLst>
          </p:cNvPr>
          <p:cNvSpPr>
            <a:spLocks noGrp="1"/>
          </p:cNvSpPr>
          <p:nvPr>
            <p:ph idx="1"/>
          </p:nvPr>
        </p:nvSpPr>
        <p:spPr/>
        <p:txBody>
          <a:bodyPr>
            <a:normAutofit fontScale="92500" lnSpcReduction="20000"/>
          </a:bodyPr>
          <a:lstStyle/>
          <a:p>
            <a:r>
              <a:rPr lang="en-US" b="1" dirty="0"/>
              <a:t>Making of community constitutions/registers;</a:t>
            </a:r>
            <a:r>
              <a:rPr lang="en-US" dirty="0"/>
              <a:t> These were successfully done in 6 communities of the 12 that </a:t>
            </a:r>
            <a:r>
              <a:rPr lang="en-US" dirty="0" smtClean="0"/>
              <a:t>TARCC </a:t>
            </a:r>
            <a:r>
              <a:rPr lang="en-US" dirty="0"/>
              <a:t>is working with. Prior to the drafts of the said constitutions being adopted by the community members, the contents of the said were exhaustively deliberated during the consultative meetings. After the passage of the constitutions, the register of community members were then prepared as per the Community Land Act regulations. Copies of the same are available at </a:t>
            </a:r>
            <a:r>
              <a:rPr lang="en-US" dirty="0" smtClean="0"/>
              <a:t>TARCC’s </a:t>
            </a:r>
            <a:r>
              <a:rPr lang="en-US" dirty="0"/>
              <a:t>offices.</a:t>
            </a:r>
          </a:p>
          <a:p>
            <a:r>
              <a:rPr lang="en-US" b="1" dirty="0"/>
              <a:t>CLMC ELECTIONS;</a:t>
            </a:r>
            <a:r>
              <a:rPr lang="en-US" dirty="0"/>
              <a:t> These were conducted successfully after the constitution and registers were made and adopted; the exercises were conducted by the respective Community Land registrars assisted by officials from county governments and national government administrative officers. Process ongoing in other communities (</a:t>
            </a:r>
            <a:r>
              <a:rPr lang="en-US" i="1" dirty="0"/>
              <a:t>NB; this is one of the most challenging exercise undertaken by </a:t>
            </a:r>
            <a:r>
              <a:rPr lang="en-US" i="1" dirty="0" smtClean="0"/>
              <a:t>TARCC; Mramba case already in court)</a:t>
            </a:r>
            <a:endParaRPr lang="en-US" i="1" dirty="0"/>
          </a:p>
          <a:p>
            <a:endParaRPr lang="en-US" dirty="0"/>
          </a:p>
        </p:txBody>
      </p:sp>
    </p:spTree>
    <p:extLst>
      <p:ext uri="{BB962C8B-B14F-4D97-AF65-F5344CB8AC3E}">
        <p14:creationId xmlns:p14="http://schemas.microsoft.com/office/powerpoint/2010/main" val="271163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59593-1B1C-4BC7-AF51-92DC29C82256}"/>
              </a:ext>
            </a:extLst>
          </p:cNvPr>
          <p:cNvSpPr>
            <a:spLocks noGrp="1"/>
          </p:cNvSpPr>
          <p:nvPr>
            <p:ph type="title"/>
          </p:nvPr>
        </p:nvSpPr>
        <p:spPr/>
        <p:txBody>
          <a:bodyPr/>
          <a:lstStyle/>
          <a:p>
            <a:r>
              <a:rPr lang="en-US" b="1"/>
              <a:t>Activities cont’d</a:t>
            </a:r>
            <a:endParaRPr lang="en-US" dirty="0"/>
          </a:p>
        </p:txBody>
      </p:sp>
      <p:sp>
        <p:nvSpPr>
          <p:cNvPr id="3" name="Content Placeholder 2">
            <a:extLst>
              <a:ext uri="{FF2B5EF4-FFF2-40B4-BE49-F238E27FC236}">
                <a16:creationId xmlns:a16="http://schemas.microsoft.com/office/drawing/2014/main" xmlns="" id="{48AA1F29-6513-4B00-8C8E-E37CB76C938C}"/>
              </a:ext>
            </a:extLst>
          </p:cNvPr>
          <p:cNvSpPr>
            <a:spLocks noGrp="1"/>
          </p:cNvSpPr>
          <p:nvPr>
            <p:ph idx="1"/>
          </p:nvPr>
        </p:nvSpPr>
        <p:spPr>
          <a:xfrm>
            <a:off x="1451579" y="2015732"/>
            <a:ext cx="9603275" cy="4159985"/>
          </a:xfrm>
        </p:spPr>
        <p:txBody>
          <a:bodyPr>
            <a:normAutofit fontScale="85000" lnSpcReduction="10000"/>
          </a:bodyPr>
          <a:lstStyle/>
          <a:p>
            <a:r>
              <a:rPr lang="en-US" b="1" dirty="0"/>
              <a:t>Land Use Plan making</a:t>
            </a:r>
            <a:r>
              <a:rPr lang="en-US" dirty="0"/>
              <a:t>; This has only happened on one community; Chawia Mkuki (Chawuse) as it is a requirement of the law</a:t>
            </a:r>
            <a:r>
              <a:rPr lang="en-US" dirty="0" smtClean="0"/>
              <a:t>. Firstly, the Chawuse community expressed the desire to reclaim their ancestral land after the expiry of the 45 year lease held by one late Brigadier Oliver Mkungusi. The community filed a petition through Taita Taveta County Assembly which subsequently adopted it. The County government then took it up via an application to the National Land Commission to enable conversion of the 6,000 acre piece of land.  After receipt of the application, the NLC. </a:t>
            </a:r>
            <a:r>
              <a:rPr lang="en-US" dirty="0"/>
              <a:t>A Notice Of Intention was published by the CG of Taita Taveta last February i.e. Feb 28</a:t>
            </a:r>
            <a:r>
              <a:rPr lang="en-US" baseline="30000" dirty="0"/>
              <a:t>th</a:t>
            </a:r>
            <a:r>
              <a:rPr lang="en-US" dirty="0"/>
              <a:t> 2023 thereby kickstarting the process which involves both surveying and planning. The community sought the expertise of a Geophic Company Nrb to do the work. The process began by TARCC undertaking 5 large community meetings in Chawia ward attended by the surveyors, planners, elders, NGAO’s, CG Lands officials, CLMC members, elected leaders among others in late November 2023. A topographical survey followed in mid January 2024 and the community is awaiting the finalization of the report/plan before it is submitted to CG Lands dept for approval and later to National Land Commission for issuance of Letter Of Allotment. </a:t>
            </a:r>
            <a:r>
              <a:rPr lang="en-US" dirty="0" smtClean="0"/>
              <a:t>The NLC Commissioners are scheduled to make a site visit later this May 2025 before the Title is issued.  </a:t>
            </a:r>
            <a:r>
              <a:rPr lang="en-US" b="1" i="1" dirty="0" smtClean="0"/>
              <a:t>      </a:t>
            </a:r>
            <a:endParaRPr lang="en-US" b="1" i="1" dirty="0"/>
          </a:p>
        </p:txBody>
      </p:sp>
    </p:spTree>
    <p:extLst>
      <p:ext uri="{BB962C8B-B14F-4D97-AF65-F5344CB8AC3E}">
        <p14:creationId xmlns:p14="http://schemas.microsoft.com/office/powerpoint/2010/main" val="1785039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5D038B-1B21-4A74-AAFD-4F782BA0DC64}"/>
              </a:ext>
            </a:extLst>
          </p:cNvPr>
          <p:cNvSpPr>
            <a:spLocks noGrp="1"/>
          </p:cNvSpPr>
          <p:nvPr>
            <p:ph type="title"/>
          </p:nvPr>
        </p:nvSpPr>
        <p:spPr/>
        <p:txBody>
          <a:bodyPr/>
          <a:lstStyle/>
          <a:p>
            <a:r>
              <a:rPr lang="en-US" b="1" dirty="0"/>
              <a:t>Activities Cont’d</a:t>
            </a:r>
          </a:p>
        </p:txBody>
      </p:sp>
      <p:sp>
        <p:nvSpPr>
          <p:cNvPr id="3" name="Content Placeholder 2">
            <a:extLst>
              <a:ext uri="{FF2B5EF4-FFF2-40B4-BE49-F238E27FC236}">
                <a16:creationId xmlns:a16="http://schemas.microsoft.com/office/drawing/2014/main" xmlns="" id="{ED9FDACC-7DCE-42ED-ABAB-E551DCA8B8F6}"/>
              </a:ext>
            </a:extLst>
          </p:cNvPr>
          <p:cNvSpPr>
            <a:spLocks noGrp="1"/>
          </p:cNvSpPr>
          <p:nvPr>
            <p:ph idx="1"/>
          </p:nvPr>
        </p:nvSpPr>
        <p:spPr/>
        <p:txBody>
          <a:bodyPr>
            <a:normAutofit fontScale="70000" lnSpcReduction="20000"/>
          </a:bodyPr>
          <a:lstStyle/>
          <a:p>
            <a:r>
              <a:rPr lang="en-US" b="1" dirty="0"/>
              <a:t>RADIO TALK SHOWS;</a:t>
            </a:r>
            <a:r>
              <a:rPr lang="en-US" dirty="0"/>
              <a:t> though not in the prepared work plans, the 2 talk shows conducted came in handy in reaching the communities who weren’t able to attend the FPIC not the consultative meetings.  View and questions raised during the deliberations went a long way in making the communities understand the community land registration process better and in particular the role undertaken by CLAN! and TF in enabling this to happen.</a:t>
            </a:r>
          </a:p>
          <a:p>
            <a:r>
              <a:rPr lang="en-US" b="1" dirty="0"/>
              <a:t>CRICL RESPONSIBLE INVESTMENTS</a:t>
            </a:r>
            <a:r>
              <a:rPr lang="en-US" dirty="0"/>
              <a:t>: 2 activities were done zeroing in carbon credit and conservation in </a:t>
            </a:r>
            <a:r>
              <a:rPr lang="en-US" dirty="0" smtClean="0"/>
              <a:t>Kasigau </a:t>
            </a:r>
            <a:r>
              <a:rPr lang="en-US" dirty="0"/>
              <a:t>community in Voi sub county</a:t>
            </a:r>
            <a:r>
              <a:rPr lang="en-US" dirty="0" smtClean="0"/>
              <a:t>.</a:t>
            </a:r>
          </a:p>
          <a:p>
            <a:r>
              <a:rPr lang="en-US" dirty="0" smtClean="0"/>
              <a:t>Successful training of paralegals who are domiciled in the 12 communities; all 24 are now working and reporting monthly to TARCC</a:t>
            </a:r>
            <a:endParaRPr lang="en-US" dirty="0"/>
          </a:p>
          <a:p>
            <a:r>
              <a:rPr lang="en-US" b="1" dirty="0"/>
              <a:t>Petition</a:t>
            </a:r>
            <a:r>
              <a:rPr lang="en-US" dirty="0"/>
              <a:t>; A petition was tabled in Parliament by the Awer community on the </a:t>
            </a:r>
            <a:r>
              <a:rPr lang="en-US" dirty="0" smtClean="0"/>
              <a:t>degazettement </a:t>
            </a:r>
            <a:r>
              <a:rPr lang="en-US" dirty="0"/>
              <a:t>of the Boni Lungi forest  by Lamu MP Cpt Ruweida Obo in mid December. The process still ongoing in parliament   </a:t>
            </a:r>
            <a:endParaRPr lang="en-US" dirty="0" smtClean="0"/>
          </a:p>
          <a:p>
            <a:r>
              <a:rPr lang="en-US" b="1" dirty="0" smtClean="0"/>
              <a:t>HLI hearings </a:t>
            </a:r>
            <a:r>
              <a:rPr lang="en-US" dirty="0" smtClean="0"/>
              <a:t>were conducted successfully in March 2025 in Kwale County whereby Gumbato/ Denyenye community presented their claims before the NLC;  Awer and Sanye are yet to do so before the NLC.TARCC took part in community mobilization and preparation of documents.         </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409726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CCC990-2995-414C-A45A-2B7B254D9D36}"/>
              </a:ext>
            </a:extLst>
          </p:cNvPr>
          <p:cNvSpPr>
            <a:spLocks noGrp="1"/>
          </p:cNvSpPr>
          <p:nvPr>
            <p:ph type="title"/>
          </p:nvPr>
        </p:nvSpPr>
        <p:spPr>
          <a:xfrm>
            <a:off x="838200" y="365126"/>
            <a:ext cx="10515600" cy="730250"/>
          </a:xfrm>
        </p:spPr>
        <p:txBody>
          <a:bodyPr/>
          <a:lstStyle/>
          <a:p>
            <a:r>
              <a:rPr lang="en-US" b="1" dirty="0"/>
              <a:t>Stage of Progress on Registration</a:t>
            </a:r>
          </a:p>
        </p:txBody>
      </p:sp>
      <p:graphicFrame>
        <p:nvGraphicFramePr>
          <p:cNvPr id="4" name="Content Placeholder 3">
            <a:extLst>
              <a:ext uri="{FF2B5EF4-FFF2-40B4-BE49-F238E27FC236}">
                <a16:creationId xmlns:a16="http://schemas.microsoft.com/office/drawing/2014/main" xmlns="" id="{12E0FB14-09D7-481C-9B35-63341B6C361C}"/>
              </a:ext>
            </a:extLst>
          </p:cNvPr>
          <p:cNvGraphicFramePr>
            <a:graphicFrameLocks noGrp="1"/>
          </p:cNvGraphicFramePr>
          <p:nvPr>
            <p:ph idx="1"/>
            <p:extLst>
              <p:ext uri="{D42A27DB-BD31-4B8C-83A1-F6EECF244321}">
                <p14:modId xmlns:p14="http://schemas.microsoft.com/office/powerpoint/2010/main" val="792283807"/>
              </p:ext>
            </p:extLst>
          </p:nvPr>
        </p:nvGraphicFramePr>
        <p:xfrm>
          <a:off x="838201" y="1543050"/>
          <a:ext cx="10239374" cy="6825701"/>
        </p:xfrm>
        <a:graphic>
          <a:graphicData uri="http://schemas.openxmlformats.org/drawingml/2006/table">
            <a:tbl>
              <a:tblPr firstRow="1" firstCol="1" bandRow="1">
                <a:tableStyleId>{5C22544A-7EE6-4342-B048-85BDC9FD1C3A}</a:tableStyleId>
              </a:tblPr>
              <a:tblGrid>
                <a:gridCol w="2086935">
                  <a:extLst>
                    <a:ext uri="{9D8B030D-6E8A-4147-A177-3AD203B41FA5}">
                      <a16:colId xmlns:a16="http://schemas.microsoft.com/office/drawing/2014/main" xmlns="" val="388992259"/>
                    </a:ext>
                  </a:extLst>
                </a:gridCol>
                <a:gridCol w="4637014">
                  <a:extLst>
                    <a:ext uri="{9D8B030D-6E8A-4147-A177-3AD203B41FA5}">
                      <a16:colId xmlns:a16="http://schemas.microsoft.com/office/drawing/2014/main" xmlns="" val="2755201952"/>
                    </a:ext>
                  </a:extLst>
                </a:gridCol>
                <a:gridCol w="1707493">
                  <a:extLst>
                    <a:ext uri="{9D8B030D-6E8A-4147-A177-3AD203B41FA5}">
                      <a16:colId xmlns:a16="http://schemas.microsoft.com/office/drawing/2014/main" xmlns="" val="3888386894"/>
                    </a:ext>
                  </a:extLst>
                </a:gridCol>
                <a:gridCol w="1807932">
                  <a:extLst>
                    <a:ext uri="{9D8B030D-6E8A-4147-A177-3AD203B41FA5}">
                      <a16:colId xmlns:a16="http://schemas.microsoft.com/office/drawing/2014/main" xmlns="" val="853576955"/>
                    </a:ext>
                  </a:extLst>
                </a:gridCol>
              </a:tblGrid>
              <a:tr h="503852">
                <a:tc>
                  <a:txBody>
                    <a:bodyPr/>
                    <a:lstStyle/>
                    <a:p>
                      <a:pPr marL="0" marR="0">
                        <a:spcBef>
                          <a:spcPts val="600"/>
                        </a:spcBef>
                        <a:spcAft>
                          <a:spcPts val="600"/>
                        </a:spcAft>
                      </a:pPr>
                      <a:r>
                        <a:rPr lang="en-US" sz="1000" dirty="0">
                          <a:effectLst/>
                        </a:rPr>
                        <a:t>Community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a:effectLst/>
                        </a:rPr>
                        <a:t>Stage of progress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Population of community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a:effectLst/>
                        </a:rPr>
                        <a:t>Size of land (Ha)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3294676"/>
                  </a:ext>
                </a:extLst>
              </a:tr>
              <a:tr h="458046">
                <a:tc>
                  <a:txBody>
                    <a:bodyPr/>
                    <a:lstStyle/>
                    <a:p>
                      <a:pPr marL="0" marR="0">
                        <a:spcBef>
                          <a:spcPts val="600"/>
                        </a:spcBef>
                        <a:spcAft>
                          <a:spcPts val="600"/>
                        </a:spcAft>
                      </a:pPr>
                      <a:r>
                        <a:rPr lang="en-US" sz="1100" dirty="0">
                          <a:effectLst/>
                        </a:rPr>
                        <a:t>Kasigau</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register, CLMC in place, </a:t>
                      </a:r>
                      <a:r>
                        <a:rPr lang="en-US" sz="1000" dirty="0" smtClean="0">
                          <a:effectLst/>
                        </a:rPr>
                        <a:t>adjudication to be done after boundary agreed upon. County </a:t>
                      </a:r>
                      <a:r>
                        <a:rPr lang="en-US" sz="1000" dirty="0" err="1" smtClean="0">
                          <a:effectLst/>
                        </a:rPr>
                        <a:t>govt</a:t>
                      </a:r>
                      <a:r>
                        <a:rPr lang="en-US" sz="1000" dirty="0" smtClean="0">
                          <a:effectLst/>
                        </a:rPr>
                        <a:t> and NLC have agreed to embark on process of conversion of the rest of the land which is currently public into community land.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11,735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64026982"/>
                  </a:ext>
                </a:extLst>
              </a:tr>
              <a:tr h="687070">
                <a:tc>
                  <a:txBody>
                    <a:bodyPr/>
                    <a:lstStyle/>
                    <a:p>
                      <a:pPr marL="0" marR="0">
                        <a:spcBef>
                          <a:spcPts val="600"/>
                        </a:spcBef>
                        <a:spcAft>
                          <a:spcPts val="600"/>
                        </a:spcAft>
                      </a:pPr>
                      <a:r>
                        <a:rPr lang="en-US" sz="1100" dirty="0">
                          <a:effectLst/>
                        </a:rPr>
                        <a:t>Chawia Mkuki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register, CLMC in place, </a:t>
                      </a:r>
                      <a:r>
                        <a:rPr lang="en-US" sz="1000" dirty="0" smtClean="0">
                          <a:effectLst/>
                        </a:rPr>
                        <a:t>Developed </a:t>
                      </a:r>
                      <a:r>
                        <a:rPr lang="en-US" sz="1000" dirty="0">
                          <a:effectLst/>
                        </a:rPr>
                        <a:t>Land Use Plan for approval by GG Taita taveta, </a:t>
                      </a:r>
                      <a:r>
                        <a:rPr lang="en-US" sz="1000" dirty="0" smtClean="0">
                          <a:effectLst/>
                        </a:rPr>
                        <a:t>conversion process complete, awaiting issuance of Title Deed later this month after site visit by NLC commissioners  in  May 2025 before a community </a:t>
                      </a:r>
                      <a:r>
                        <a:rPr lang="en-US" sz="1000" dirty="0" err="1" smtClean="0">
                          <a:effectLst/>
                        </a:rPr>
                        <a:t>Titte</a:t>
                      </a:r>
                      <a:r>
                        <a:rPr lang="en-US" sz="1000" dirty="0" smtClean="0">
                          <a:effectLst/>
                        </a:rPr>
                        <a:t> deed is issued.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7,500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2,428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11331562"/>
                  </a:ext>
                </a:extLst>
              </a:tr>
              <a:tr h="251926">
                <a:tc>
                  <a:txBody>
                    <a:bodyPr/>
                    <a:lstStyle/>
                    <a:p>
                      <a:pPr marL="0" marR="0">
                        <a:spcBef>
                          <a:spcPts val="600"/>
                        </a:spcBef>
                        <a:spcAft>
                          <a:spcPts val="600"/>
                        </a:spcAft>
                      </a:pPr>
                      <a:r>
                        <a:rPr lang="en-US" sz="1100" dirty="0">
                          <a:effectLst/>
                        </a:rPr>
                        <a:t>Awer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smtClean="0">
                          <a:effectLst/>
                        </a:rPr>
                        <a:t>Stage 1;Petition </a:t>
                      </a:r>
                      <a:r>
                        <a:rPr lang="en-US" sz="1100" dirty="0">
                          <a:effectLst/>
                        </a:rPr>
                        <a:t>in National Assembly of </a:t>
                      </a:r>
                      <a:r>
                        <a:rPr lang="en-US" sz="1100" dirty="0" smtClean="0">
                          <a:effectLst/>
                        </a:rPr>
                        <a:t>Kenya since last year, awaiting hearing process. The community has also embarked on converting Panda </a:t>
                      </a:r>
                      <a:r>
                        <a:rPr lang="en-US" sz="1100" dirty="0" err="1" smtClean="0">
                          <a:effectLst/>
                        </a:rPr>
                        <a:t>Nguo</a:t>
                      </a:r>
                      <a:r>
                        <a:rPr lang="en-US" sz="1100" dirty="0" smtClean="0">
                          <a:effectLst/>
                        </a:rPr>
                        <a:t> into Community land as the Boni Lungi matter is being canvassed in parliament.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80,039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02870768"/>
                  </a:ext>
                </a:extLst>
              </a:tr>
              <a:tr h="503852">
                <a:tc>
                  <a:txBody>
                    <a:bodyPr/>
                    <a:lstStyle/>
                    <a:p>
                      <a:pPr marL="0" marR="0">
                        <a:spcBef>
                          <a:spcPts val="600"/>
                        </a:spcBef>
                        <a:spcAft>
                          <a:spcPts val="600"/>
                        </a:spcAft>
                      </a:pPr>
                      <a:r>
                        <a:rPr lang="en-US" sz="1100" dirty="0">
                          <a:effectLst/>
                        </a:rPr>
                        <a:t>Mramba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smtClean="0">
                          <a:effectLst/>
                        </a:rPr>
                        <a:t>Stage 3:Constitution</a:t>
                      </a:r>
                      <a:r>
                        <a:rPr lang="en-US" sz="1000" dirty="0">
                          <a:effectLst/>
                        </a:rPr>
                        <a:t>, </a:t>
                      </a:r>
                      <a:r>
                        <a:rPr lang="en-US" sz="1000" dirty="0" smtClean="0">
                          <a:effectLst/>
                        </a:rPr>
                        <a:t>register, </a:t>
                      </a:r>
                      <a:r>
                        <a:rPr lang="en-US" sz="1100" dirty="0" smtClean="0">
                          <a:effectLst/>
                        </a:rPr>
                        <a:t>Gazetted for adjudication, ADR needed after court stopped CLMC election after an application was made in Voi High court. The Court has ordered an ADR to be completed by May 26</a:t>
                      </a:r>
                      <a:r>
                        <a:rPr lang="en-US" sz="1100" baseline="30000" dirty="0" smtClean="0">
                          <a:effectLst/>
                        </a:rPr>
                        <a:t>th</a:t>
                      </a:r>
                      <a:r>
                        <a:rPr lang="en-US" sz="1100" dirty="0" smtClean="0">
                          <a:effectLst/>
                        </a:rPr>
                        <a:t>; all parties to take part. TARCC is facilitating the ADR process and will update CLAN on outcome/progress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smtClean="0">
                          <a:effectLst/>
                        </a:rPr>
                        <a:t>13,800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8,093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21085750"/>
                  </a:ext>
                </a:extLst>
              </a:tr>
              <a:tr h="251926">
                <a:tc>
                  <a:txBody>
                    <a:bodyPr/>
                    <a:lstStyle/>
                    <a:p>
                      <a:pPr marL="0" marR="0">
                        <a:spcBef>
                          <a:spcPts val="600"/>
                        </a:spcBef>
                        <a:spcAft>
                          <a:spcPts val="600"/>
                        </a:spcAft>
                      </a:pPr>
                      <a:r>
                        <a:rPr lang="en-US" sz="1100" dirty="0">
                          <a:effectLst/>
                        </a:rPr>
                        <a:t>Gumbato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smtClean="0">
                          <a:effectLst/>
                        </a:rPr>
                        <a:t>Stage 1:community has submitted CLA1 and 3; presented HLI case to NLC in March 2025 . Kwale CG has opted to ask for funds from NG to buy off the land and settle the community in the land as Community land.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75083064"/>
                  </a:ext>
                </a:extLst>
              </a:tr>
              <a:tr h="503852">
                <a:tc>
                  <a:txBody>
                    <a:bodyPr/>
                    <a:lstStyle/>
                    <a:p>
                      <a:pPr marL="0" marR="0">
                        <a:spcBef>
                          <a:spcPts val="600"/>
                        </a:spcBef>
                        <a:spcAft>
                          <a:spcPts val="600"/>
                        </a:spcAft>
                      </a:pPr>
                      <a:r>
                        <a:rPr lang="en-US" sz="1100" dirty="0">
                          <a:effectLst/>
                        </a:rPr>
                        <a:t>Mgeno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register, CLMC in place, </a:t>
                      </a:r>
                      <a:r>
                        <a:rPr lang="en-US" sz="1100" dirty="0">
                          <a:effectLst/>
                        </a:rPr>
                        <a:t>Gazetted, awaiting </a:t>
                      </a:r>
                      <a:r>
                        <a:rPr lang="en-US" sz="1100" dirty="0" smtClean="0">
                          <a:effectLst/>
                        </a:rPr>
                        <a:t>surveying/adjudication once monies are released. The exercise to begin on the 13</a:t>
                      </a:r>
                      <a:r>
                        <a:rPr lang="en-US" sz="1100" baseline="30000" dirty="0" smtClean="0">
                          <a:effectLst/>
                        </a:rPr>
                        <a:t>th</a:t>
                      </a:r>
                      <a:r>
                        <a:rPr lang="en-US" sz="1100" dirty="0" smtClean="0">
                          <a:effectLst/>
                        </a:rPr>
                        <a:t> May 2025.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22,000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4,500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617133424"/>
                  </a:ext>
                </a:extLst>
              </a:tr>
              <a:tr h="503852">
                <a:tc>
                  <a:txBody>
                    <a:bodyPr/>
                    <a:lstStyle/>
                    <a:p>
                      <a:pPr marL="0" marR="0">
                        <a:spcBef>
                          <a:spcPts val="600"/>
                        </a:spcBef>
                        <a:spcAft>
                          <a:spcPts val="600"/>
                        </a:spcAft>
                      </a:pPr>
                      <a:r>
                        <a:rPr lang="en-US" sz="1100" dirty="0" err="1">
                          <a:effectLst/>
                        </a:rPr>
                        <a:t>Gede</a:t>
                      </a: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a:t>
                      </a:r>
                      <a:r>
                        <a:rPr lang="en-US" sz="1000" dirty="0" smtClean="0">
                          <a:effectLst/>
                        </a:rPr>
                        <a:t>register in place , </a:t>
                      </a:r>
                      <a:r>
                        <a:rPr lang="en-US" sz="1000" dirty="0">
                          <a:effectLst/>
                        </a:rPr>
                        <a:t>CLMC in place,</a:t>
                      </a:r>
                      <a:r>
                        <a:rPr lang="en-US" sz="1100" dirty="0">
                          <a:effectLst/>
                        </a:rPr>
                        <a:t> Gazetted, awaiting </a:t>
                      </a:r>
                      <a:r>
                        <a:rPr lang="en-US" sz="1100" dirty="0" smtClean="0">
                          <a:effectLst/>
                        </a:rPr>
                        <a:t>surveying/adjudication once monies are released. The exercise is also expected to kick off in May 2025 taking 21 days.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1,619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78495809"/>
                  </a:ext>
                </a:extLst>
              </a:tr>
              <a:tr h="503852">
                <a:tc>
                  <a:txBody>
                    <a:bodyPr/>
                    <a:lstStyle/>
                    <a:p>
                      <a:pPr marL="0" marR="0">
                        <a:spcBef>
                          <a:spcPts val="600"/>
                        </a:spcBef>
                        <a:spcAft>
                          <a:spcPts val="600"/>
                        </a:spcAft>
                      </a:pPr>
                      <a:r>
                        <a:rPr lang="en-US" sz="1100" dirty="0">
                          <a:effectLst/>
                        </a:rPr>
                        <a:t>Milalulu</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a:t>
                      </a:r>
                      <a:r>
                        <a:rPr lang="en-US" sz="1000" dirty="0" smtClean="0">
                          <a:effectLst/>
                        </a:rPr>
                        <a:t>register, Gazetted</a:t>
                      </a:r>
                      <a:r>
                        <a:rPr lang="en-US" sz="1100" dirty="0" smtClean="0">
                          <a:effectLst/>
                        </a:rPr>
                        <a:t>, </a:t>
                      </a:r>
                      <a:r>
                        <a:rPr lang="en-US" sz="1100" dirty="0">
                          <a:effectLst/>
                        </a:rPr>
                        <a:t>awaiting </a:t>
                      </a:r>
                      <a:r>
                        <a:rPr lang="en-US" sz="1100" dirty="0" smtClean="0">
                          <a:effectLst/>
                        </a:rPr>
                        <a:t>surveying/adjudication; security concerns being addressed; the Tana river CG is expected with the support of TARCC to kicks tart the process of conversion of the said land from public to community land.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10,000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58,276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31972286"/>
                  </a:ext>
                </a:extLst>
              </a:tr>
              <a:tr h="251926">
                <a:tc>
                  <a:txBody>
                    <a:bodyPr/>
                    <a:lstStyle/>
                    <a:p>
                      <a:pPr marL="0" marR="0">
                        <a:spcBef>
                          <a:spcPts val="600"/>
                        </a:spcBef>
                        <a:spcAft>
                          <a:spcPts val="600"/>
                        </a:spcAft>
                      </a:pPr>
                      <a:r>
                        <a:rPr lang="en-US" sz="1100" dirty="0" err="1">
                          <a:effectLst/>
                        </a:rPr>
                        <a:t>Mtsara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spcBef>
                          <a:spcPts val="600"/>
                        </a:spcBef>
                        <a:spcAft>
                          <a:spcPts val="600"/>
                        </a:spcAft>
                      </a:pPr>
                      <a:r>
                        <a:rPr lang="en-US" sz="1000" dirty="0">
                          <a:effectLst/>
                        </a:rPr>
                        <a:t>Constitution, register, CLMC in place, </a:t>
                      </a:r>
                      <a:r>
                        <a:rPr lang="en-US" sz="1100" dirty="0">
                          <a:effectLst/>
                        </a:rPr>
                        <a:t>Gazetted, awaiting </a:t>
                      </a:r>
                      <a:r>
                        <a:rPr lang="en-US" sz="1100" dirty="0" smtClean="0">
                          <a:effectLst/>
                        </a:rPr>
                        <a:t>surveying/adjudication. The community and Kilifi county government are ready for the survey exercise once the funds are available.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spcBef>
                          <a:spcPts val="600"/>
                        </a:spcBef>
                        <a:spcAft>
                          <a:spcPts val="600"/>
                        </a:spcAft>
                      </a:pPr>
                      <a:r>
                        <a:rPr lang="en-US" sz="1100">
                          <a:effectLst/>
                        </a:rPr>
                        <a:t>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spcBef>
                          <a:spcPts val="600"/>
                        </a:spcBef>
                        <a:spcAft>
                          <a:spcPts val="600"/>
                        </a:spcAft>
                      </a:pPr>
                      <a:r>
                        <a:rPr lang="en-US" sz="1100" dirty="0">
                          <a:effectLst/>
                        </a:rPr>
                        <a:t>1,000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21721056"/>
                  </a:ext>
                </a:extLst>
              </a:tr>
              <a:tr h="251926">
                <a:tc>
                  <a:txBody>
                    <a:bodyPr/>
                    <a:lstStyle/>
                    <a:p>
                      <a:pPr marL="0" marR="0">
                        <a:spcBef>
                          <a:spcPts val="600"/>
                        </a:spcBef>
                        <a:spcAft>
                          <a:spcPts val="60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Miasenyi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spcBef>
                          <a:spcPts val="600"/>
                        </a:spcBef>
                        <a:spcAft>
                          <a:spcPts val="60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Stage 1; community has finally submitted CLA1 and 3 to the Community land registrar. Meanwhile the Taita Taveta CG has also began the process of conversion of the land from public (livestock fattening center) to community land.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spcBef>
                          <a:spcPts val="600"/>
                        </a:spcBef>
                        <a:spcAft>
                          <a:spcPts val="6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spcBef>
                          <a:spcPts val="600"/>
                        </a:spcBef>
                        <a:spcAft>
                          <a:spcPts val="6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80949">
                <a:tc>
                  <a:txBody>
                    <a:bodyPr/>
                    <a:lstStyle/>
                    <a:p>
                      <a:pPr marL="0" marR="0">
                        <a:spcBef>
                          <a:spcPts val="600"/>
                        </a:spcBef>
                        <a:spcAft>
                          <a:spcPts val="600"/>
                        </a:spcAft>
                      </a:pPr>
                      <a:r>
                        <a:rPr lang="en-US" sz="1100" dirty="0">
                          <a:effectLst/>
                        </a:rPr>
                        <a:t>Mwereni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dirty="0">
                          <a:effectLst/>
                        </a:rPr>
                        <a:t>Constitution, register, CLMC in place, </a:t>
                      </a:r>
                      <a:r>
                        <a:rPr lang="en-US" sz="1000" dirty="0" smtClean="0">
                          <a:effectLst/>
                        </a:rPr>
                        <a:t> to un</a:t>
                      </a:r>
                      <a:r>
                        <a:rPr lang="en-US" sz="1100" dirty="0" smtClean="0">
                          <a:effectLst/>
                        </a:rPr>
                        <a:t>dergo surveying/adjudication once ownership issues are resolved; there is serious interference from politicians)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40,000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43,300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36098285"/>
                  </a:ext>
                </a:extLst>
              </a:tr>
            </a:tbl>
          </a:graphicData>
        </a:graphic>
      </p:graphicFrame>
    </p:spTree>
    <p:extLst>
      <p:ext uri="{BB962C8B-B14F-4D97-AF65-F5344CB8AC3E}">
        <p14:creationId xmlns:p14="http://schemas.microsoft.com/office/powerpoint/2010/main" val="1254687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1E9AC3-4D0C-4CC1-9780-F49ABB317980}"/>
              </a:ext>
            </a:extLst>
          </p:cNvPr>
          <p:cNvSpPr>
            <a:spLocks noGrp="1"/>
          </p:cNvSpPr>
          <p:nvPr>
            <p:ph type="title"/>
          </p:nvPr>
        </p:nvSpPr>
        <p:spPr>
          <a:xfrm>
            <a:off x="581025" y="804520"/>
            <a:ext cx="10963275" cy="509930"/>
          </a:xfrm>
        </p:spPr>
        <p:txBody>
          <a:bodyPr>
            <a:normAutofit fontScale="90000"/>
          </a:bodyPr>
          <a:lstStyle/>
          <a:p>
            <a:r>
              <a:rPr lang="en-US" dirty="0"/>
              <a:t>Achievements of the project since january 2023 TO DATE </a:t>
            </a:r>
          </a:p>
        </p:txBody>
      </p:sp>
      <p:graphicFrame>
        <p:nvGraphicFramePr>
          <p:cNvPr id="4" name="Content Placeholder 3">
            <a:extLst>
              <a:ext uri="{FF2B5EF4-FFF2-40B4-BE49-F238E27FC236}">
                <a16:creationId xmlns:a16="http://schemas.microsoft.com/office/drawing/2014/main" xmlns="" id="{1C1C2801-02D3-4909-BA6F-BAB80B83B4A7}"/>
              </a:ext>
            </a:extLst>
          </p:cNvPr>
          <p:cNvGraphicFramePr>
            <a:graphicFrameLocks noGrp="1"/>
          </p:cNvGraphicFramePr>
          <p:nvPr>
            <p:ph idx="1"/>
            <p:extLst>
              <p:ext uri="{D42A27DB-BD31-4B8C-83A1-F6EECF244321}">
                <p14:modId xmlns:p14="http://schemas.microsoft.com/office/powerpoint/2010/main" val="1048222223"/>
              </p:ext>
            </p:extLst>
          </p:nvPr>
        </p:nvGraphicFramePr>
        <p:xfrm>
          <a:off x="647700" y="1314450"/>
          <a:ext cx="11191871" cy="5451834"/>
        </p:xfrm>
        <a:graphic>
          <a:graphicData uri="http://schemas.openxmlformats.org/drawingml/2006/table">
            <a:tbl>
              <a:tblPr firstRow="1" firstCol="1" bandRow="1">
                <a:tableStyleId>{5C22544A-7EE6-4342-B048-85BDC9FD1C3A}</a:tableStyleId>
              </a:tblPr>
              <a:tblGrid>
                <a:gridCol w="4210621">
                  <a:extLst>
                    <a:ext uri="{9D8B030D-6E8A-4147-A177-3AD203B41FA5}">
                      <a16:colId xmlns:a16="http://schemas.microsoft.com/office/drawing/2014/main" xmlns="" val="447568207"/>
                    </a:ext>
                  </a:extLst>
                </a:gridCol>
                <a:gridCol w="3010471">
                  <a:extLst>
                    <a:ext uri="{9D8B030D-6E8A-4147-A177-3AD203B41FA5}">
                      <a16:colId xmlns:a16="http://schemas.microsoft.com/office/drawing/2014/main" xmlns="" val="557040775"/>
                    </a:ext>
                  </a:extLst>
                </a:gridCol>
                <a:gridCol w="1267269">
                  <a:extLst>
                    <a:ext uri="{9D8B030D-6E8A-4147-A177-3AD203B41FA5}">
                      <a16:colId xmlns:a16="http://schemas.microsoft.com/office/drawing/2014/main" xmlns="" val="1557332691"/>
                    </a:ext>
                  </a:extLst>
                </a:gridCol>
                <a:gridCol w="1098301">
                  <a:extLst>
                    <a:ext uri="{9D8B030D-6E8A-4147-A177-3AD203B41FA5}">
                      <a16:colId xmlns:a16="http://schemas.microsoft.com/office/drawing/2014/main" xmlns="" val="3156082845"/>
                    </a:ext>
                  </a:extLst>
                </a:gridCol>
                <a:gridCol w="1605209">
                  <a:extLst>
                    <a:ext uri="{9D8B030D-6E8A-4147-A177-3AD203B41FA5}">
                      <a16:colId xmlns:a16="http://schemas.microsoft.com/office/drawing/2014/main" xmlns="" val="1896633346"/>
                    </a:ext>
                  </a:extLst>
                </a:gridCol>
              </a:tblGrid>
              <a:tr h="1061387">
                <a:tc>
                  <a:txBody>
                    <a:bodyPr/>
                    <a:lstStyle/>
                    <a:p>
                      <a:pPr marL="0" marR="0">
                        <a:spcBef>
                          <a:spcPts val="600"/>
                        </a:spcBef>
                        <a:spcAft>
                          <a:spcPts val="600"/>
                        </a:spcAft>
                      </a:pPr>
                      <a:r>
                        <a:rPr lang="en-US" sz="1000" dirty="0">
                          <a:effectLst/>
                        </a:rPr>
                        <a:t>Community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a:effectLst/>
                        </a:rPr>
                        <a:t>Type of recognition (by Government)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a:effectLst/>
                        </a:rPr>
                        <a:t>Period of recognition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000">
                          <a:effectLst/>
                        </a:rPr>
                        <a:t>Size of land (Ha)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Population of community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27233643"/>
                  </a:ext>
                </a:extLst>
              </a:tr>
              <a:tr h="578936">
                <a:tc>
                  <a:txBody>
                    <a:bodyPr/>
                    <a:lstStyle/>
                    <a:p>
                      <a:pPr marL="0" marR="0">
                        <a:spcBef>
                          <a:spcPts val="600"/>
                        </a:spcBef>
                        <a:spcAft>
                          <a:spcPts val="600"/>
                        </a:spcAft>
                      </a:pPr>
                      <a:r>
                        <a:rPr lang="en-US" sz="1100">
                          <a:effectLst/>
                        </a:rPr>
                        <a:t>Mramba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Kenya Gazette notice No 6093 of </a:t>
                      </a:r>
                      <a:r>
                        <a:rPr lang="en-US" sz="1100" dirty="0" smtClean="0">
                          <a:effectLst/>
                        </a:rPr>
                        <a:t>2023;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May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8,093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533514419"/>
                  </a:ext>
                </a:extLst>
              </a:tr>
              <a:tr h="578936">
                <a:tc>
                  <a:txBody>
                    <a:bodyPr/>
                    <a:lstStyle/>
                    <a:p>
                      <a:pPr marL="0" marR="0">
                        <a:spcBef>
                          <a:spcPts val="600"/>
                        </a:spcBef>
                        <a:spcAft>
                          <a:spcPts val="600"/>
                        </a:spcAft>
                      </a:pPr>
                      <a:r>
                        <a:rPr lang="en-US" sz="1100">
                          <a:effectLst/>
                        </a:rPr>
                        <a:t>Mgeno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Kenya Gazette notice No: 6093 of </a:t>
                      </a:r>
                      <a:r>
                        <a:rPr lang="en-US" sz="1100" dirty="0" smtClean="0">
                          <a:effectLst/>
                        </a:rPr>
                        <a:t>2023;awaiting survey, preparations done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May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4,500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22,000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762690806"/>
                  </a:ext>
                </a:extLst>
              </a:tr>
              <a:tr h="632165">
                <a:tc>
                  <a:txBody>
                    <a:bodyPr/>
                    <a:lstStyle/>
                    <a:p>
                      <a:pPr marL="0" marR="0">
                        <a:spcBef>
                          <a:spcPts val="600"/>
                        </a:spcBef>
                        <a:spcAft>
                          <a:spcPts val="600"/>
                        </a:spcAft>
                      </a:pPr>
                      <a:r>
                        <a:rPr lang="en-US" sz="1100">
                          <a:effectLst/>
                        </a:rPr>
                        <a:t>Chawia/Mkuki (Chawuse)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Registered as a community by the Ministry of Lands . Land Use Plan </a:t>
                      </a:r>
                      <a:r>
                        <a:rPr lang="en-US" sz="1100" dirty="0" smtClean="0">
                          <a:effectLst/>
                        </a:rPr>
                        <a:t>done, community awaiting Title Deed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5</a:t>
                      </a:r>
                      <a:r>
                        <a:rPr lang="en-US" sz="1100" baseline="30000">
                          <a:effectLst/>
                        </a:rPr>
                        <a:t>th</a:t>
                      </a:r>
                      <a:r>
                        <a:rPr lang="en-US" sz="1100">
                          <a:effectLst/>
                        </a:rPr>
                        <a:t> October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2,428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7,500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761305"/>
                  </a:ext>
                </a:extLst>
              </a:tr>
              <a:tr h="619578">
                <a:tc>
                  <a:txBody>
                    <a:bodyPr/>
                    <a:lstStyle/>
                    <a:p>
                      <a:pPr marL="0" marR="0">
                        <a:spcBef>
                          <a:spcPts val="600"/>
                        </a:spcBef>
                        <a:spcAft>
                          <a:spcPts val="600"/>
                        </a:spcAft>
                      </a:pPr>
                      <a:r>
                        <a:rPr lang="en-US" sz="1100" dirty="0">
                          <a:effectLst/>
                        </a:rPr>
                        <a:t>Kasigau</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Registered as a community by the Ministry of lands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26</a:t>
                      </a:r>
                      <a:r>
                        <a:rPr lang="en-US" sz="1100" baseline="30000">
                          <a:effectLst/>
                        </a:rPr>
                        <a:t>th</a:t>
                      </a:r>
                      <a:r>
                        <a:rPr lang="en-US" sz="1100">
                          <a:effectLst/>
                        </a:rPr>
                        <a:t> July 2023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11,735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74247301"/>
                  </a:ext>
                </a:extLst>
              </a:tr>
              <a:tr h="578936">
                <a:tc>
                  <a:txBody>
                    <a:bodyPr/>
                    <a:lstStyle/>
                    <a:p>
                      <a:pPr marL="0" marR="0">
                        <a:spcBef>
                          <a:spcPts val="600"/>
                        </a:spcBef>
                        <a:spcAft>
                          <a:spcPts val="600"/>
                        </a:spcAft>
                      </a:pPr>
                      <a:r>
                        <a:rPr lang="en-US" sz="1100">
                          <a:effectLst/>
                        </a:rPr>
                        <a:t>Milalulu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Kenya gazette notice of 6094 of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June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58,276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10,000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968204889"/>
                  </a:ext>
                </a:extLst>
              </a:tr>
              <a:tr h="578936">
                <a:tc>
                  <a:txBody>
                    <a:bodyPr/>
                    <a:lstStyle/>
                    <a:p>
                      <a:pPr marL="0" marR="0">
                        <a:spcBef>
                          <a:spcPts val="600"/>
                        </a:spcBef>
                        <a:spcAft>
                          <a:spcPts val="600"/>
                        </a:spcAft>
                      </a:pPr>
                      <a:r>
                        <a:rPr lang="en-US" sz="1100">
                          <a:effectLst/>
                        </a:rPr>
                        <a:t>Gede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Kenya gazette notice of 6094 of </a:t>
                      </a:r>
                      <a:r>
                        <a:rPr lang="en-US" sz="1100" dirty="0" smtClean="0">
                          <a:effectLst/>
                        </a:rPr>
                        <a:t>2023;awaiting survey preparations done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June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GB" sz="1200">
                          <a:effectLst/>
                        </a:rPr>
                        <a:t>1,619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46841682"/>
                  </a:ext>
                </a:extLst>
              </a:tr>
              <a:tr h="505105">
                <a:tc>
                  <a:txBody>
                    <a:bodyPr/>
                    <a:lstStyle/>
                    <a:p>
                      <a:pPr marL="0" marR="0">
                        <a:spcBef>
                          <a:spcPts val="600"/>
                        </a:spcBef>
                        <a:spcAft>
                          <a:spcPts val="600"/>
                        </a:spcAft>
                      </a:pPr>
                      <a:r>
                        <a:rPr lang="en-US" sz="1100" dirty="0">
                          <a:effectLst/>
                        </a:rPr>
                        <a:t>Mtsara </a:t>
                      </a:r>
                    </a:p>
                    <a:p>
                      <a:pPr marL="0" marR="0">
                        <a:spcBef>
                          <a:spcPts val="600"/>
                        </a:spcBef>
                        <a:spcAft>
                          <a:spcPts val="60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Sanye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Kenya gazette notice of 6094 of </a:t>
                      </a:r>
                      <a:r>
                        <a:rPr lang="en-US" sz="1100" dirty="0" smtClean="0">
                          <a:effectLst/>
                        </a:rPr>
                        <a:t>2023;awaiting survey</a:t>
                      </a:r>
                    </a:p>
                    <a:p>
                      <a:pPr marL="0" marR="0">
                        <a:spcBef>
                          <a:spcPts val="600"/>
                        </a:spcBef>
                        <a:spcAft>
                          <a:spcPts val="60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Petition being prepared for submission to NA; CLA1/3 to follow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June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a:effectLst/>
                        </a:rPr>
                        <a:t>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en-US" sz="1100" dirty="0">
                          <a:effectLst/>
                        </a:rPr>
                        <a:t>5,000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06506578"/>
                  </a:ext>
                </a:extLst>
              </a:tr>
            </a:tbl>
          </a:graphicData>
        </a:graphic>
      </p:graphicFrame>
    </p:spTree>
    <p:extLst>
      <p:ext uri="{BB962C8B-B14F-4D97-AF65-F5344CB8AC3E}">
        <p14:creationId xmlns:p14="http://schemas.microsoft.com/office/powerpoint/2010/main" val="2077377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FE5C67-ECF3-43DC-AED0-A9F53B9F693B}"/>
              </a:ext>
            </a:extLst>
          </p:cNvPr>
          <p:cNvSpPr>
            <a:spLocks noGrp="1"/>
          </p:cNvSpPr>
          <p:nvPr>
            <p:ph type="title"/>
          </p:nvPr>
        </p:nvSpPr>
        <p:spPr>
          <a:xfrm>
            <a:off x="1451579" y="804520"/>
            <a:ext cx="9603275" cy="786156"/>
          </a:xfrm>
        </p:spPr>
        <p:txBody>
          <a:bodyPr>
            <a:normAutofit fontScale="90000"/>
          </a:bodyPr>
          <a:lstStyle/>
          <a:p>
            <a:r>
              <a:rPr lang="en-US" b="1" dirty="0"/>
              <a:t>Challenges and Opportunities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1042E963-255B-42FC-8D93-5FEFBA287625}"/>
              </a:ext>
            </a:extLst>
          </p:cNvPr>
          <p:cNvSpPr>
            <a:spLocks noGrp="1"/>
          </p:cNvSpPr>
          <p:nvPr>
            <p:ph idx="1"/>
          </p:nvPr>
        </p:nvSpPr>
        <p:spPr>
          <a:xfrm>
            <a:off x="361951" y="1590676"/>
            <a:ext cx="11268074" cy="4581524"/>
          </a:xfrm>
        </p:spPr>
        <p:txBody>
          <a:bodyPr>
            <a:normAutofit lnSpcReduction="10000"/>
          </a:bodyPr>
          <a:lstStyle/>
          <a:p>
            <a:pPr lvl="0"/>
            <a:r>
              <a:rPr lang="en-GB" dirty="0"/>
              <a:t>Lack of adequate Community preparedness; this was the most notable challenge that TARC experienced in the </a:t>
            </a:r>
            <a:r>
              <a:rPr lang="en-GB" dirty="0" smtClean="0"/>
              <a:t>first </a:t>
            </a:r>
            <a:r>
              <a:rPr lang="en-GB" dirty="0"/>
              <a:t>5 months of project implementation. Some communities had sudden change of leadership while others were sceptical of the intentions and outcomes of the project; primarily owing to past experiences with other actors; these were addressed during the FPIC meetings.</a:t>
            </a:r>
            <a:endParaRPr lang="en-US" dirty="0"/>
          </a:p>
          <a:p>
            <a:pPr lvl="0"/>
            <a:r>
              <a:rPr lang="en-GB" dirty="0"/>
              <a:t>Government bureaucracy and red tapes; the land issue has for been fodder for corrupt government officials to make profits; some viewed this project as an impediment to continue feeding from the land gravy train; hence gave the </a:t>
            </a:r>
            <a:r>
              <a:rPr lang="en-GB" dirty="0" smtClean="0"/>
              <a:t>TARCC </a:t>
            </a:r>
            <a:r>
              <a:rPr lang="en-GB" dirty="0"/>
              <a:t>staff a cold shoulder in the initial stages of implementation; but gradually this was allayed after successful and robust FPIC meetings were held and the said officials witnessed the enthusiasm and faith the communities had in the CLAN! LTF land project.</a:t>
            </a:r>
          </a:p>
          <a:p>
            <a:pPr lvl="0"/>
            <a:r>
              <a:rPr lang="en-US" dirty="0"/>
              <a:t>Vested </a:t>
            </a:r>
            <a:r>
              <a:rPr lang="en-US" dirty="0" smtClean="0"/>
              <a:t>interests </a:t>
            </a:r>
            <a:r>
              <a:rPr lang="en-US" dirty="0"/>
              <a:t>amongst top government leaders and powerful politicians</a:t>
            </a:r>
          </a:p>
          <a:p>
            <a:r>
              <a:rPr lang="en-US" dirty="0"/>
              <a:t>Entrenched traditions within communities </a:t>
            </a:r>
            <a:r>
              <a:rPr lang="en-US" dirty="0" smtClean="0"/>
              <a:t>e.g. </a:t>
            </a:r>
            <a:r>
              <a:rPr lang="en-US" dirty="0"/>
              <a:t>non involvement of women and youth on matters concerning land; this was common across all the communities</a:t>
            </a:r>
          </a:p>
        </p:txBody>
      </p:sp>
    </p:spTree>
    <p:extLst>
      <p:ext uri="{BB962C8B-B14F-4D97-AF65-F5344CB8AC3E}">
        <p14:creationId xmlns:p14="http://schemas.microsoft.com/office/powerpoint/2010/main" val="4173431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2C9C7E-445D-419E-A9A6-D21E5C6B6507}"/>
              </a:ext>
            </a:extLst>
          </p:cNvPr>
          <p:cNvSpPr>
            <a:spLocks noGrp="1"/>
          </p:cNvSpPr>
          <p:nvPr>
            <p:ph type="title"/>
          </p:nvPr>
        </p:nvSpPr>
        <p:spPr>
          <a:xfrm>
            <a:off x="1638300" y="804520"/>
            <a:ext cx="9416554" cy="748056"/>
          </a:xfrm>
        </p:spPr>
        <p:txBody>
          <a:bodyPr>
            <a:normAutofit fontScale="90000"/>
          </a:bodyPr>
          <a:lstStyle/>
          <a:p>
            <a:r>
              <a:rPr lang="en-GB" b="1" dirty="0"/>
              <a:t>Opportunities:</a:t>
            </a:r>
            <a:r>
              <a:rPr lang="en-US" dirty="0"/>
              <a:t/>
            </a:r>
            <a:br>
              <a:rPr lang="en-US" dirty="0"/>
            </a:br>
            <a:r>
              <a:rPr lang="en-GB" dirty="0"/>
              <a:t>                 </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C3FA2366-9A2F-4EBA-AD26-4BD8FE46E6BA}"/>
              </a:ext>
            </a:extLst>
          </p:cNvPr>
          <p:cNvSpPr>
            <a:spLocks noGrp="1"/>
          </p:cNvSpPr>
          <p:nvPr>
            <p:ph idx="1"/>
          </p:nvPr>
        </p:nvSpPr>
        <p:spPr>
          <a:xfrm>
            <a:off x="1451579" y="1552576"/>
            <a:ext cx="9603275" cy="4705349"/>
          </a:xfrm>
        </p:spPr>
        <p:txBody>
          <a:bodyPr>
            <a:normAutofit fontScale="77500" lnSpcReduction="20000"/>
          </a:bodyPr>
          <a:lstStyle/>
          <a:p>
            <a:r>
              <a:rPr lang="en-US" dirty="0"/>
              <a:t>Capacity building by the CLAN! secretariat on FPIC,  CLA  Act,  Alternative Dispute resolution and even interaction leading to enhanced capacity in TARCC in spearheading the registration process. </a:t>
            </a:r>
            <a:r>
              <a:rPr lang="en-GB" dirty="0"/>
              <a:t>The experiences and information the duo shared during the December 2022  and January 2024 capacity building for the IPs served as an opportunity in building immensely the resolve TARC has/Had in ensuring that the communities targeted in the project are successful in registering their communal lands. The secretariat staff Finance, Coordinator and TF Financial advisor have been gracious enough to visit our Mwatate offices for induction and guidance on governance. </a:t>
            </a:r>
          </a:p>
          <a:p>
            <a:r>
              <a:rPr lang="en-GB" dirty="0" smtClean="0"/>
              <a:t>TARCC </a:t>
            </a:r>
            <a:r>
              <a:rPr lang="en-GB" dirty="0"/>
              <a:t>also had the opportunity of taking part in the Africa Learning Exchange (convened by TF, ILC and CLAN!) conference held in Naivasha Kenya in early October 2023; this platform brought different land related campaigners from all over the world thus offering a perfect opportunity for learning and sharing experiences from within and other areas of the world. TARC was also bale to create linkages with other agencies present thus offering a brighter future to this process of securing land for IP and LCs. In addition to this the CLAN secretariat also coordinated other meetings within Kenya; both physical and online which have gone a long way in building synergy and skills in this important journey.  </a:t>
            </a:r>
            <a:endParaRPr lang="en-GB" dirty="0" smtClean="0"/>
          </a:p>
          <a:p>
            <a:r>
              <a:rPr lang="en-GB" dirty="0" smtClean="0"/>
              <a:t>Visitation by Clan secretariat; SC and Tenure Facility to TARCC’S offices in Mwatate, Taita Taveta County led by </a:t>
            </a:r>
            <a:r>
              <a:rPr lang="en-GB" dirty="0" err="1" smtClean="0"/>
              <a:t>Cath</a:t>
            </a:r>
            <a:r>
              <a:rPr lang="en-GB" dirty="0" smtClean="0"/>
              <a:t> Traylor in January 2025  have served to boost the capacities of TARCC both internally and in the manner in conducts its community work.           </a:t>
            </a:r>
            <a:endParaRPr lang="en-US" dirty="0"/>
          </a:p>
          <a:p>
            <a:endParaRPr lang="en-US" dirty="0"/>
          </a:p>
        </p:txBody>
      </p:sp>
    </p:spTree>
    <p:extLst>
      <p:ext uri="{BB962C8B-B14F-4D97-AF65-F5344CB8AC3E}">
        <p14:creationId xmlns:p14="http://schemas.microsoft.com/office/powerpoint/2010/main" val="2471460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574BBA-95DF-40A5-9091-FB513E7C6F14}"/>
              </a:ext>
            </a:extLst>
          </p:cNvPr>
          <p:cNvSpPr>
            <a:spLocks noGrp="1"/>
          </p:cNvSpPr>
          <p:nvPr>
            <p:ph type="title"/>
          </p:nvPr>
        </p:nvSpPr>
        <p:spPr/>
        <p:txBody>
          <a:bodyPr/>
          <a:lstStyle/>
          <a:p>
            <a:r>
              <a:rPr lang="en-US" dirty="0"/>
              <a:t>Opportunities</a:t>
            </a:r>
          </a:p>
        </p:txBody>
      </p:sp>
      <p:sp>
        <p:nvSpPr>
          <p:cNvPr id="3" name="Content Placeholder 2">
            <a:extLst>
              <a:ext uri="{FF2B5EF4-FFF2-40B4-BE49-F238E27FC236}">
                <a16:creationId xmlns:a16="http://schemas.microsoft.com/office/drawing/2014/main" xmlns="" id="{89CFF811-D0D5-4177-9BA8-21A19660A81B}"/>
              </a:ext>
            </a:extLst>
          </p:cNvPr>
          <p:cNvSpPr>
            <a:spLocks noGrp="1"/>
          </p:cNvSpPr>
          <p:nvPr>
            <p:ph idx="1"/>
          </p:nvPr>
        </p:nvSpPr>
        <p:spPr>
          <a:xfrm>
            <a:off x="419101" y="2015732"/>
            <a:ext cx="11249024" cy="4613668"/>
          </a:xfrm>
        </p:spPr>
        <p:txBody>
          <a:bodyPr/>
          <a:lstStyle/>
          <a:p>
            <a:r>
              <a:rPr lang="en-GB" dirty="0"/>
              <a:t>Shared platforms with national elected and appointed leaders; the more than 17 meetings held with Governors, heads of Land departments in 5 counties of Kwale, Taita Taveta , kilifi, Tana River and Lamu, Principal secretary of Mining, MP’s of Mwatate, Voi, Msambweni, Lungalunga, Ganze and Kilifi North constituencies also served to present rare opportunities to mitigate on any issues affecting the targeted community lands in the coastal region of Kenya; this has served to fast track the process of conversion of the lands into community lands hence the gazettements done by the CS Lands and Physical Planning paving way for communities to realise their prime objective of ownership. </a:t>
            </a:r>
            <a:endParaRPr lang="en-US" dirty="0"/>
          </a:p>
        </p:txBody>
      </p:sp>
    </p:spTree>
    <p:extLst>
      <p:ext uri="{BB962C8B-B14F-4D97-AF65-F5344CB8AC3E}">
        <p14:creationId xmlns:p14="http://schemas.microsoft.com/office/powerpoint/2010/main" val="298756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BBEC8-0476-4E6F-9C41-34E06CF98CC8}"/>
              </a:ext>
            </a:extLst>
          </p:cNvPr>
          <p:cNvSpPr>
            <a:spLocks noGrp="1"/>
          </p:cNvSpPr>
          <p:nvPr>
            <p:ph type="title"/>
          </p:nvPr>
        </p:nvSpPr>
        <p:spPr/>
        <p:txBody>
          <a:bodyPr/>
          <a:lstStyle/>
          <a:p>
            <a:r>
              <a:rPr lang="en-GB" b="1" dirty="0"/>
              <a:t>Lessons Learned</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1B577AE9-8ABB-4B9C-AC72-D66DD909E4C9}"/>
              </a:ext>
            </a:extLst>
          </p:cNvPr>
          <p:cNvSpPr>
            <a:spLocks noGrp="1"/>
          </p:cNvSpPr>
          <p:nvPr>
            <p:ph idx="1"/>
          </p:nvPr>
        </p:nvSpPr>
        <p:spPr/>
        <p:txBody>
          <a:bodyPr/>
          <a:lstStyle/>
          <a:p>
            <a:r>
              <a:rPr lang="en-GB" dirty="0"/>
              <a:t>Every community is unique and all approaches have to conform with the needs and wants of the said communities. This was challenging as the project has a clearly outlined Work Plan which was undesirable with some communities; so a middle ground had to be reached to enable the communities to benefit and the CLAN! LTF land project also be able to meet its objectives. In planning for the future activities there’s great to allocate more time as each community’s situation is unique to itself</a:t>
            </a:r>
            <a:endParaRPr lang="en-US" dirty="0"/>
          </a:p>
        </p:txBody>
      </p:sp>
    </p:spTree>
    <p:extLst>
      <p:ext uri="{BB962C8B-B14F-4D97-AF65-F5344CB8AC3E}">
        <p14:creationId xmlns:p14="http://schemas.microsoft.com/office/powerpoint/2010/main" val="3316157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06D0FA-4979-436B-A719-8253C3750846}"/>
              </a:ext>
            </a:extLst>
          </p:cNvPr>
          <p:cNvSpPr>
            <a:spLocks noGrp="1"/>
          </p:cNvSpPr>
          <p:nvPr>
            <p:ph type="title"/>
          </p:nvPr>
        </p:nvSpPr>
        <p:spPr/>
        <p:txBody>
          <a:bodyPr/>
          <a:lstStyle/>
          <a:p>
            <a:r>
              <a:rPr lang="en-US" dirty="0"/>
              <a:t>Kenya gazette Documents and photos </a:t>
            </a:r>
          </a:p>
        </p:txBody>
      </p:sp>
      <p:pic>
        <p:nvPicPr>
          <p:cNvPr id="6" name="Content Placeholder 5">
            <a:extLst>
              <a:ext uri="{FF2B5EF4-FFF2-40B4-BE49-F238E27FC236}">
                <a16:creationId xmlns:a16="http://schemas.microsoft.com/office/drawing/2014/main" xmlns="" id="{42ADCB91-0969-4300-A84F-5D49EC7AA50A}"/>
              </a:ext>
            </a:extLst>
          </p:cNvPr>
          <p:cNvPicPr>
            <a:picLocks noGrp="1" noChangeAspect="1"/>
          </p:cNvPicPr>
          <p:nvPr>
            <p:ph idx="1"/>
          </p:nvPr>
        </p:nvPicPr>
        <p:blipFill>
          <a:blip r:embed="rId3"/>
          <a:stretch>
            <a:fillRect/>
          </a:stretch>
        </p:blipFill>
        <p:spPr>
          <a:xfrm>
            <a:off x="3329048" y="2163356"/>
            <a:ext cx="1206259" cy="792346"/>
          </a:xfrm>
          <a:prstGeom prst="rect">
            <a:avLst/>
          </a:prstGeom>
        </p:spPr>
      </p:pic>
      <p:sp>
        <p:nvSpPr>
          <p:cNvPr id="7" name="Rectangle 2">
            <a:extLst>
              <a:ext uri="{FF2B5EF4-FFF2-40B4-BE49-F238E27FC236}">
                <a16:creationId xmlns:a16="http://schemas.microsoft.com/office/drawing/2014/main" xmlns="" id="{F2BF2506-A1E7-40A9-9E26-DB96869E08FC}"/>
              </a:ext>
            </a:extLst>
          </p:cNvPr>
          <p:cNvSpPr>
            <a:spLocks noChangeArrowheads="1"/>
          </p:cNvSpPr>
          <p:nvPr/>
        </p:nvSpPr>
        <p:spPr bwMode="auto">
          <a:xfrm>
            <a:off x="1847850" y="23270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a:extLst>
              <a:ext uri="{FF2B5EF4-FFF2-40B4-BE49-F238E27FC236}">
                <a16:creationId xmlns:a16="http://schemas.microsoft.com/office/drawing/2014/main" xmlns="" id="{2A4DDF5D-A26D-46F0-A9DA-6F0806C6FBC7}"/>
              </a:ext>
            </a:extLst>
          </p:cNvPr>
          <p:cNvGraphicFramePr>
            <a:graphicFrameLocks noChangeAspect="1"/>
          </p:cNvGraphicFramePr>
          <p:nvPr>
            <p:extLst>
              <p:ext uri="{D42A27DB-BD31-4B8C-83A1-F6EECF244321}">
                <p14:modId xmlns:p14="http://schemas.microsoft.com/office/powerpoint/2010/main" val="1875503748"/>
              </p:ext>
            </p:extLst>
          </p:nvPr>
        </p:nvGraphicFramePr>
        <p:xfrm>
          <a:off x="-485775" y="2405063"/>
          <a:ext cx="5626100" cy="473075"/>
        </p:xfrm>
        <a:graphic>
          <a:graphicData uri="http://schemas.openxmlformats.org/presentationml/2006/ole">
            <mc:AlternateContent xmlns:mc="http://schemas.openxmlformats.org/markup-compatibility/2006">
              <mc:Choice xmlns:v="urn:schemas-microsoft-com:vml" Requires="v">
                <p:oleObj spid="_x0000_s4592" name="Packager Shell Object" showAsIcon="1" r:id="rId4" imgW="5597280" imgH="469800" progId="Package">
                  <p:embed/>
                </p:oleObj>
              </mc:Choice>
              <mc:Fallback>
                <p:oleObj name="Packager Shell Object" showAsIcon="1" r:id="rId4" imgW="5597280" imgH="469800" progId="Package">
                  <p:embed/>
                  <p:pic>
                    <p:nvPicPr>
                      <p:cNvPr id="0" name="Object 1"/>
                      <p:cNvPicPr>
                        <a:picLocks noChangeAspect="1" noChangeArrowheads="1"/>
                      </p:cNvPicPr>
                      <p:nvPr/>
                    </p:nvPicPr>
                    <p:blipFill>
                      <a:blip r:embed="rId5"/>
                      <a:srcRect/>
                      <a:stretch>
                        <a:fillRect/>
                      </a:stretch>
                    </p:blipFill>
                    <p:spPr bwMode="auto">
                      <a:xfrm>
                        <a:off x="-485775" y="2405063"/>
                        <a:ext cx="5626100" cy="47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a:extLst>
              <a:ext uri="{FF2B5EF4-FFF2-40B4-BE49-F238E27FC236}">
                <a16:creationId xmlns:a16="http://schemas.microsoft.com/office/drawing/2014/main" xmlns="" id="{FE397BD8-2DEE-4BE6-A901-33F41CA75B10}"/>
              </a:ext>
            </a:extLst>
          </p:cNvPr>
          <p:cNvSpPr>
            <a:spLocks noChangeArrowheads="1"/>
          </p:cNvSpPr>
          <p:nvPr/>
        </p:nvSpPr>
        <p:spPr bwMode="auto">
          <a:xfrm>
            <a:off x="4905375" y="23270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0" name="Object 9">
            <a:extLst>
              <a:ext uri="{FF2B5EF4-FFF2-40B4-BE49-F238E27FC236}">
                <a16:creationId xmlns:a16="http://schemas.microsoft.com/office/drawing/2014/main" xmlns="" id="{E3367A73-FAFD-425A-AF75-F60E3D09F38D}"/>
              </a:ext>
            </a:extLst>
          </p:cNvPr>
          <p:cNvGraphicFramePr>
            <a:graphicFrameLocks noChangeAspect="1"/>
          </p:cNvGraphicFramePr>
          <p:nvPr>
            <p:extLst>
              <p:ext uri="{D42A27DB-BD31-4B8C-83A1-F6EECF244321}">
                <p14:modId xmlns:p14="http://schemas.microsoft.com/office/powerpoint/2010/main" val="1784936328"/>
              </p:ext>
            </p:extLst>
          </p:nvPr>
        </p:nvGraphicFramePr>
        <p:xfrm>
          <a:off x="4905375" y="2327052"/>
          <a:ext cx="958850" cy="628650"/>
        </p:xfrm>
        <a:graphic>
          <a:graphicData uri="http://schemas.openxmlformats.org/presentationml/2006/ole">
            <mc:AlternateContent xmlns:mc="http://schemas.openxmlformats.org/markup-compatibility/2006">
              <mc:Choice xmlns:v="urn:schemas-microsoft-com:vml" Requires="v">
                <p:oleObj spid="_x0000_s4593" name="Packager Shell Object" showAsIcon="1" r:id="rId6" imgW="954516" imgH="624709" progId="Package">
                  <p:embed/>
                </p:oleObj>
              </mc:Choice>
              <mc:Fallback>
                <p:oleObj name="Packager Shell Object" showAsIcon="1" r:id="rId6" imgW="954516" imgH="624709" progId="Package">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5375" y="2327052"/>
                        <a:ext cx="95885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6">
            <a:extLst>
              <a:ext uri="{FF2B5EF4-FFF2-40B4-BE49-F238E27FC236}">
                <a16:creationId xmlns:a16="http://schemas.microsoft.com/office/drawing/2014/main" xmlns="" id="{A62222E7-62E4-4F60-BA7E-0C1298C5F70F}"/>
              </a:ext>
            </a:extLst>
          </p:cNvPr>
          <p:cNvSpPr>
            <a:spLocks noChangeArrowheads="1"/>
          </p:cNvSpPr>
          <p:nvPr/>
        </p:nvSpPr>
        <p:spPr bwMode="auto">
          <a:xfrm>
            <a:off x="6600121" y="21633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a:extLst>
              <a:ext uri="{FF2B5EF4-FFF2-40B4-BE49-F238E27FC236}">
                <a16:creationId xmlns:a16="http://schemas.microsoft.com/office/drawing/2014/main" xmlns="" id="{43FA22ED-651A-4890-A75A-6BCB893EFA3A}"/>
              </a:ext>
            </a:extLst>
          </p:cNvPr>
          <p:cNvGraphicFramePr>
            <a:graphicFrameLocks noChangeAspect="1"/>
          </p:cNvGraphicFramePr>
          <p:nvPr>
            <p:extLst>
              <p:ext uri="{D42A27DB-BD31-4B8C-83A1-F6EECF244321}">
                <p14:modId xmlns:p14="http://schemas.microsoft.com/office/powerpoint/2010/main" val="1206511257"/>
              </p:ext>
            </p:extLst>
          </p:nvPr>
        </p:nvGraphicFramePr>
        <p:xfrm>
          <a:off x="6600121" y="2163356"/>
          <a:ext cx="958850" cy="628650"/>
        </p:xfrm>
        <a:graphic>
          <a:graphicData uri="http://schemas.openxmlformats.org/presentationml/2006/ole">
            <mc:AlternateContent xmlns:mc="http://schemas.openxmlformats.org/markup-compatibility/2006">
              <mc:Choice xmlns:v="urn:schemas-microsoft-com:vml" Requires="v">
                <p:oleObj spid="_x0000_s4594" name="Packager Shell Object" showAsIcon="1" r:id="rId8" imgW="954516" imgH="624709" progId="Package">
                  <p:embed/>
                </p:oleObj>
              </mc:Choice>
              <mc:Fallback>
                <p:oleObj name="Packager Shell Object" showAsIcon="1" r:id="rId8" imgW="954516" imgH="624709" progId="Package">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00121" y="2163356"/>
                        <a:ext cx="95885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8">
            <a:extLst>
              <a:ext uri="{FF2B5EF4-FFF2-40B4-BE49-F238E27FC236}">
                <a16:creationId xmlns:a16="http://schemas.microsoft.com/office/drawing/2014/main" xmlns="" id="{2F176536-6EE5-4AA4-85BF-916ECB0DB00F}"/>
              </a:ext>
            </a:extLst>
          </p:cNvPr>
          <p:cNvSpPr>
            <a:spLocks noChangeArrowheads="1"/>
          </p:cNvSpPr>
          <p:nvPr/>
        </p:nvSpPr>
        <p:spPr bwMode="auto">
          <a:xfrm>
            <a:off x="5372100" y="71822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13">
            <a:extLst>
              <a:ext uri="{FF2B5EF4-FFF2-40B4-BE49-F238E27FC236}">
                <a16:creationId xmlns:a16="http://schemas.microsoft.com/office/drawing/2014/main" xmlns="" id="{E4101FF8-8B06-4AB7-A3EC-9B4865A2A03D}"/>
              </a:ext>
            </a:extLst>
          </p:cNvPr>
          <p:cNvGraphicFramePr>
            <a:graphicFrameLocks noChangeAspect="1"/>
          </p:cNvGraphicFramePr>
          <p:nvPr>
            <p:extLst>
              <p:ext uri="{D42A27DB-BD31-4B8C-83A1-F6EECF244321}">
                <p14:modId xmlns:p14="http://schemas.microsoft.com/office/powerpoint/2010/main" val="2962383483"/>
              </p:ext>
            </p:extLst>
          </p:nvPr>
        </p:nvGraphicFramePr>
        <p:xfrm>
          <a:off x="1924050" y="3591149"/>
          <a:ext cx="952500" cy="622300"/>
        </p:xfrm>
        <a:graphic>
          <a:graphicData uri="http://schemas.openxmlformats.org/presentationml/2006/ole">
            <mc:AlternateContent xmlns:mc="http://schemas.openxmlformats.org/markup-compatibility/2006">
              <mc:Choice xmlns:v="urn:schemas-microsoft-com:vml" Requires="v">
                <p:oleObj spid="_x0000_s4595" name="Packager Shell Object" showAsIcon="1" r:id="rId10" imgW="954516" imgH="624709" progId="Package">
                  <p:embed/>
                </p:oleObj>
              </mc:Choice>
              <mc:Fallback>
                <p:oleObj name="Packager Shell Object" showAsIcon="1" r:id="rId10" imgW="954516" imgH="624709" progId="Package">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4050" y="3591149"/>
                        <a:ext cx="9525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0">
            <a:extLst>
              <a:ext uri="{FF2B5EF4-FFF2-40B4-BE49-F238E27FC236}">
                <a16:creationId xmlns:a16="http://schemas.microsoft.com/office/drawing/2014/main" xmlns="" id="{FEE34311-4402-4C98-99BD-3A57DF861BE7}"/>
              </a:ext>
            </a:extLst>
          </p:cNvPr>
          <p:cNvSpPr>
            <a:spLocks noChangeArrowheads="1"/>
          </p:cNvSpPr>
          <p:nvPr/>
        </p:nvSpPr>
        <p:spPr bwMode="auto">
          <a:xfrm>
            <a:off x="4558476" y="57545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xmlns="" id="{3D9CD62D-0D11-4549-B0EC-84B45DC2AC34}"/>
              </a:ext>
            </a:extLst>
          </p:cNvPr>
          <p:cNvGraphicFramePr>
            <a:graphicFrameLocks noChangeAspect="1"/>
          </p:cNvGraphicFramePr>
          <p:nvPr>
            <p:extLst>
              <p:ext uri="{D42A27DB-BD31-4B8C-83A1-F6EECF244321}">
                <p14:modId xmlns:p14="http://schemas.microsoft.com/office/powerpoint/2010/main" val="3161158638"/>
              </p:ext>
            </p:extLst>
          </p:nvPr>
        </p:nvGraphicFramePr>
        <p:xfrm>
          <a:off x="3448050" y="3591149"/>
          <a:ext cx="952500" cy="622300"/>
        </p:xfrm>
        <a:graphic>
          <a:graphicData uri="http://schemas.openxmlformats.org/presentationml/2006/ole">
            <mc:AlternateContent xmlns:mc="http://schemas.openxmlformats.org/markup-compatibility/2006">
              <mc:Choice xmlns:v="urn:schemas-microsoft-com:vml" Requires="v">
                <p:oleObj spid="_x0000_s4596" name="Packager Shell Object" showAsIcon="1" r:id="rId12" imgW="954516" imgH="624709" progId="Package">
                  <p:embed/>
                </p:oleObj>
              </mc:Choice>
              <mc:Fallback>
                <p:oleObj name="Packager Shell Object" showAsIcon="1" r:id="rId12" imgW="954516" imgH="624709" progId="Package">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48050" y="3591149"/>
                        <a:ext cx="9525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7">
            <a:extLst>
              <a:ext uri="{FF2B5EF4-FFF2-40B4-BE49-F238E27FC236}">
                <a16:creationId xmlns:a16="http://schemas.microsoft.com/office/drawing/2014/main" xmlns="" id="{E1F340F2-59CE-49F8-AE34-7D34682BFCC3}"/>
              </a:ext>
            </a:extLst>
          </p:cNvPr>
          <p:cNvSpPr>
            <a:spLocks noChangeArrowheads="1"/>
          </p:cNvSpPr>
          <p:nvPr/>
        </p:nvSpPr>
        <p:spPr bwMode="auto">
          <a:xfrm>
            <a:off x="1110426" y="21633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 name="Object 17">
            <a:extLst>
              <a:ext uri="{FF2B5EF4-FFF2-40B4-BE49-F238E27FC236}">
                <a16:creationId xmlns:a16="http://schemas.microsoft.com/office/drawing/2014/main" xmlns="" id="{45DD8934-4E6A-41AF-BE0E-B258865C34A4}"/>
              </a:ext>
            </a:extLst>
          </p:cNvPr>
          <p:cNvGraphicFramePr>
            <a:graphicFrameLocks noChangeAspect="1"/>
          </p:cNvGraphicFramePr>
          <p:nvPr>
            <p:extLst>
              <p:ext uri="{D42A27DB-BD31-4B8C-83A1-F6EECF244321}">
                <p14:modId xmlns:p14="http://schemas.microsoft.com/office/powerpoint/2010/main" val="43442813"/>
              </p:ext>
            </p:extLst>
          </p:nvPr>
        </p:nvGraphicFramePr>
        <p:xfrm>
          <a:off x="4908550" y="3565933"/>
          <a:ext cx="952500" cy="622300"/>
        </p:xfrm>
        <a:graphic>
          <a:graphicData uri="http://schemas.openxmlformats.org/presentationml/2006/ole">
            <mc:AlternateContent xmlns:mc="http://schemas.openxmlformats.org/markup-compatibility/2006">
              <mc:Choice xmlns:v="urn:schemas-microsoft-com:vml" Requires="v">
                <p:oleObj spid="_x0000_s4597" name="Document" showAsIcon="1" r:id="rId15" imgW="954516" imgH="624709" progId="Word.Document.12">
                  <p:embed/>
                </p:oleObj>
              </mc:Choice>
              <mc:Fallback>
                <p:oleObj name="Document" showAsIcon="1" r:id="rId15" imgW="954516" imgH="624709" progId="Word.Document.12">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08550" y="3565933"/>
                        <a:ext cx="9525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Rectangle 19">
            <a:extLst>
              <a:ext uri="{FF2B5EF4-FFF2-40B4-BE49-F238E27FC236}">
                <a16:creationId xmlns:a16="http://schemas.microsoft.com/office/drawing/2014/main" xmlns="" id="{A01E681F-DD7F-45A8-B133-B239142DA4E1}"/>
              </a:ext>
            </a:extLst>
          </p:cNvPr>
          <p:cNvSpPr>
            <a:spLocks noChangeArrowheads="1"/>
          </p:cNvSpPr>
          <p:nvPr/>
        </p:nvSpPr>
        <p:spPr bwMode="auto">
          <a:xfrm>
            <a:off x="6940550" y="356593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 name="Object 19">
            <a:extLst>
              <a:ext uri="{FF2B5EF4-FFF2-40B4-BE49-F238E27FC236}">
                <a16:creationId xmlns:a16="http://schemas.microsoft.com/office/drawing/2014/main" xmlns="" id="{276F4F06-775D-4CA9-920C-32D00DFC1824}"/>
              </a:ext>
            </a:extLst>
          </p:cNvPr>
          <p:cNvGraphicFramePr>
            <a:graphicFrameLocks noChangeAspect="1"/>
          </p:cNvGraphicFramePr>
          <p:nvPr>
            <p:extLst>
              <p:ext uri="{D42A27DB-BD31-4B8C-83A1-F6EECF244321}">
                <p14:modId xmlns:p14="http://schemas.microsoft.com/office/powerpoint/2010/main" val="1115455127"/>
              </p:ext>
            </p:extLst>
          </p:nvPr>
        </p:nvGraphicFramePr>
        <p:xfrm>
          <a:off x="6940550" y="3565933"/>
          <a:ext cx="952500" cy="622300"/>
        </p:xfrm>
        <a:graphic>
          <a:graphicData uri="http://schemas.openxmlformats.org/presentationml/2006/ole">
            <mc:AlternateContent xmlns:mc="http://schemas.openxmlformats.org/markup-compatibility/2006">
              <mc:Choice xmlns:v="urn:schemas-microsoft-com:vml" Requires="v">
                <p:oleObj spid="_x0000_s4598" name="Packager Shell Object" showAsIcon="1" r:id="rId17" imgW="954516" imgH="624709" progId="Package">
                  <p:embed/>
                </p:oleObj>
              </mc:Choice>
              <mc:Fallback>
                <p:oleObj name="Packager Shell Object" showAsIcon="1" r:id="rId17" imgW="954516" imgH="624709" progId="Package">
                  <p:embed/>
                  <p:pic>
                    <p:nvPicPr>
                      <p:cNvPr id="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940550" y="3565933"/>
                        <a:ext cx="9525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46496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B53B36-BCE1-4773-A92F-A20310F861AC}"/>
              </a:ext>
            </a:extLst>
          </p:cNvPr>
          <p:cNvSpPr>
            <a:spLocks noGrp="1"/>
          </p:cNvSpPr>
          <p:nvPr>
            <p:ph type="title"/>
          </p:nvPr>
        </p:nvSpPr>
        <p:spPr/>
        <p:txBody>
          <a:bodyPr/>
          <a:lstStyle/>
          <a:p>
            <a:r>
              <a:rPr lang="en-US" dirty="0"/>
              <a:t>Expenditure ; january to </a:t>
            </a:r>
            <a:r>
              <a:rPr lang="en-US" dirty="0" err="1" smtClean="0"/>
              <a:t>dec</a:t>
            </a:r>
            <a:r>
              <a:rPr lang="en-US" dirty="0" smtClean="0"/>
              <a:t> 2024</a:t>
            </a:r>
            <a:endParaRPr lang="en-US" dirty="0"/>
          </a:p>
        </p:txBody>
      </p:sp>
      <p:sp>
        <p:nvSpPr>
          <p:cNvPr id="3" name="Content Placeholder 2">
            <a:extLst>
              <a:ext uri="{FF2B5EF4-FFF2-40B4-BE49-F238E27FC236}">
                <a16:creationId xmlns:a16="http://schemas.microsoft.com/office/drawing/2014/main" xmlns="" id="{6A301039-BCD6-4CB5-AAB9-DDA59F91DE7B}"/>
              </a:ext>
            </a:extLst>
          </p:cNvPr>
          <p:cNvSpPr>
            <a:spLocks noGrp="1"/>
          </p:cNvSpPr>
          <p:nvPr>
            <p:ph idx="1"/>
          </p:nvPr>
        </p:nvSpPr>
        <p:spPr/>
        <p:txBody>
          <a:bodyPr/>
          <a:lstStyle/>
          <a:p>
            <a:r>
              <a:rPr lang="en-US" dirty="0"/>
              <a:t>|Refer to excel document</a:t>
            </a:r>
          </a:p>
        </p:txBody>
      </p:sp>
    </p:spTree>
    <p:extLst>
      <p:ext uri="{BB962C8B-B14F-4D97-AF65-F5344CB8AC3E}">
        <p14:creationId xmlns:p14="http://schemas.microsoft.com/office/powerpoint/2010/main" val="2864394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9AF227-AE4D-4DCB-B546-69CF79C9D92C}"/>
              </a:ext>
            </a:extLst>
          </p:cNvPr>
          <p:cNvSpPr>
            <a:spLocks noGrp="1"/>
          </p:cNvSpPr>
          <p:nvPr>
            <p:ph type="title"/>
          </p:nvPr>
        </p:nvSpPr>
        <p:spPr/>
        <p:txBody>
          <a:bodyPr/>
          <a:lstStyle/>
          <a:p>
            <a:r>
              <a:rPr lang="en-US" dirty="0"/>
              <a:t>Maps; </a:t>
            </a:r>
            <a:r>
              <a:rPr lang="en-US" dirty="0" err="1"/>
              <a:t>targetd</a:t>
            </a:r>
            <a:r>
              <a:rPr lang="en-US" dirty="0"/>
              <a:t> community lands in </a:t>
            </a:r>
            <a:r>
              <a:rPr lang="en-US" dirty="0" err="1"/>
              <a:t>taita</a:t>
            </a:r>
            <a:r>
              <a:rPr lang="en-US" dirty="0"/>
              <a:t> taveta  </a:t>
            </a:r>
          </a:p>
        </p:txBody>
      </p:sp>
      <p:pic>
        <p:nvPicPr>
          <p:cNvPr id="4" name="Content Placeholder 3">
            <a:extLst>
              <a:ext uri="{FF2B5EF4-FFF2-40B4-BE49-F238E27FC236}">
                <a16:creationId xmlns:a16="http://schemas.microsoft.com/office/drawing/2014/main" xmlns="" id="{176BCA2A-09BF-484A-9FD6-62075F3E633D}"/>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95450" y="1381125"/>
            <a:ext cx="9782175" cy="5295900"/>
          </a:xfrm>
          <a:prstGeom prst="rect">
            <a:avLst/>
          </a:prstGeom>
          <a:noFill/>
          <a:ln>
            <a:noFill/>
          </a:ln>
        </p:spPr>
      </p:pic>
    </p:spTree>
    <p:extLst>
      <p:ext uri="{BB962C8B-B14F-4D97-AF65-F5344CB8AC3E}">
        <p14:creationId xmlns:p14="http://schemas.microsoft.com/office/powerpoint/2010/main" val="1643184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0A2A56-06D7-4EAE-A3DA-FEA9A58FDBEE}"/>
              </a:ext>
            </a:extLst>
          </p:cNvPr>
          <p:cNvSpPr>
            <a:spLocks noGrp="1"/>
          </p:cNvSpPr>
          <p:nvPr>
            <p:ph type="title"/>
          </p:nvPr>
        </p:nvSpPr>
        <p:spPr/>
        <p:txBody>
          <a:bodyPr/>
          <a:lstStyle/>
          <a:p>
            <a:r>
              <a:rPr lang="en-US" dirty="0"/>
              <a:t>Certificate of registration; </a:t>
            </a:r>
            <a:r>
              <a:rPr lang="en-US" dirty="0" err="1"/>
              <a:t>kasighau</a:t>
            </a:r>
            <a:r>
              <a:rPr lang="en-US" dirty="0"/>
              <a:t> </a:t>
            </a:r>
          </a:p>
        </p:txBody>
      </p:sp>
      <p:pic>
        <p:nvPicPr>
          <p:cNvPr id="4" name="Content Placeholder 3">
            <a:extLst>
              <a:ext uri="{FF2B5EF4-FFF2-40B4-BE49-F238E27FC236}">
                <a16:creationId xmlns:a16="http://schemas.microsoft.com/office/drawing/2014/main" xmlns="" id="{FC94BEDD-3BCC-429E-ABB5-6B16272F2119}"/>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959548" y="2016125"/>
            <a:ext cx="2587228" cy="3449638"/>
          </a:xfrm>
          <a:prstGeom prst="rect">
            <a:avLst/>
          </a:prstGeom>
          <a:noFill/>
          <a:ln>
            <a:noFill/>
          </a:ln>
        </p:spPr>
      </p:pic>
    </p:spTree>
    <p:extLst>
      <p:ext uri="{BB962C8B-B14F-4D97-AF65-F5344CB8AC3E}">
        <p14:creationId xmlns:p14="http://schemas.microsoft.com/office/powerpoint/2010/main" val="940459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487062-C7F2-4D31-8471-DB43FFE87AEE}"/>
              </a:ext>
            </a:extLst>
          </p:cNvPr>
          <p:cNvSpPr>
            <a:spLocks noGrp="1"/>
          </p:cNvSpPr>
          <p:nvPr>
            <p:ph type="title"/>
          </p:nvPr>
        </p:nvSpPr>
        <p:spPr/>
        <p:txBody>
          <a:bodyPr/>
          <a:lstStyle/>
          <a:p>
            <a:r>
              <a:rPr lang="en-US" dirty="0"/>
              <a:t>Certificate of registration (</a:t>
            </a:r>
            <a:r>
              <a:rPr lang="en-US" dirty="0" err="1"/>
              <a:t>chawuse</a:t>
            </a:r>
            <a:r>
              <a:rPr lang="en-US" dirty="0"/>
              <a:t>; Chawia Mkuki)</a:t>
            </a:r>
          </a:p>
        </p:txBody>
      </p:sp>
      <p:pic>
        <p:nvPicPr>
          <p:cNvPr id="4" name="Content Placeholder 3">
            <a:extLst>
              <a:ext uri="{FF2B5EF4-FFF2-40B4-BE49-F238E27FC236}">
                <a16:creationId xmlns:a16="http://schemas.microsoft.com/office/drawing/2014/main" xmlns="" id="{159E570C-6374-4D41-84BE-E57B5CF9CE3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250" y="2016125"/>
            <a:ext cx="8629650" cy="3449638"/>
          </a:xfrm>
          <a:prstGeom prst="rect">
            <a:avLst/>
          </a:prstGeom>
          <a:noFill/>
          <a:ln>
            <a:noFill/>
          </a:ln>
        </p:spPr>
      </p:pic>
    </p:spTree>
    <p:extLst>
      <p:ext uri="{BB962C8B-B14F-4D97-AF65-F5344CB8AC3E}">
        <p14:creationId xmlns:p14="http://schemas.microsoft.com/office/powerpoint/2010/main" val="239485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15DEA0-EBBA-4F6C-963A-88792AADD367}"/>
              </a:ext>
            </a:extLst>
          </p:cNvPr>
          <p:cNvSpPr>
            <a:spLocks noGrp="1"/>
          </p:cNvSpPr>
          <p:nvPr>
            <p:ph type="title"/>
          </p:nvPr>
        </p:nvSpPr>
        <p:spPr/>
        <p:txBody>
          <a:bodyPr/>
          <a:lstStyle/>
          <a:p>
            <a:r>
              <a:rPr lang="en-US" dirty="0"/>
              <a:t>photos</a:t>
            </a:r>
          </a:p>
        </p:txBody>
      </p:sp>
      <p:pic>
        <p:nvPicPr>
          <p:cNvPr id="5" name="Content Placeholder 4">
            <a:extLst>
              <a:ext uri="{FF2B5EF4-FFF2-40B4-BE49-F238E27FC236}">
                <a16:creationId xmlns:a16="http://schemas.microsoft.com/office/drawing/2014/main" xmlns="" id="{5DD982C7-5D1E-48D4-A0E3-79A0E8E2CD1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2044700"/>
            <a:ext cx="3933825" cy="3449638"/>
          </a:xfrm>
        </p:spPr>
      </p:pic>
      <p:pic>
        <p:nvPicPr>
          <p:cNvPr id="7" name="Picture 6">
            <a:extLst>
              <a:ext uri="{FF2B5EF4-FFF2-40B4-BE49-F238E27FC236}">
                <a16:creationId xmlns:a16="http://schemas.microsoft.com/office/drawing/2014/main" xmlns="" id="{08037DE8-966F-45C2-A9E4-32A7CF136F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5850" y="2044700"/>
            <a:ext cx="5191125" cy="3449638"/>
          </a:xfrm>
          <a:prstGeom prst="rect">
            <a:avLst/>
          </a:prstGeom>
        </p:spPr>
      </p:pic>
    </p:spTree>
    <p:extLst>
      <p:ext uri="{BB962C8B-B14F-4D97-AF65-F5344CB8AC3E}">
        <p14:creationId xmlns:p14="http://schemas.microsoft.com/office/powerpoint/2010/main" val="144594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39A299-7DAB-49C3-BE58-B392B9F4D5A4}"/>
              </a:ext>
            </a:extLst>
          </p:cNvPr>
          <p:cNvSpPr>
            <a:spLocks noGrp="1"/>
          </p:cNvSpPr>
          <p:nvPr>
            <p:ph type="title"/>
          </p:nvPr>
        </p:nvSpPr>
        <p:spPr/>
        <p:txBody>
          <a:bodyPr/>
          <a:lstStyle/>
          <a:p>
            <a:r>
              <a:rPr lang="en-US" dirty="0"/>
              <a:t>photos</a:t>
            </a:r>
          </a:p>
        </p:txBody>
      </p:sp>
      <p:pic>
        <p:nvPicPr>
          <p:cNvPr id="5" name="Content Placeholder 4">
            <a:extLst>
              <a:ext uri="{FF2B5EF4-FFF2-40B4-BE49-F238E27FC236}">
                <a16:creationId xmlns:a16="http://schemas.microsoft.com/office/drawing/2014/main" xmlns="" id="{9A9E9407-199A-4C90-A082-0291C17C588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28726" y="2016125"/>
            <a:ext cx="4991099" cy="3449638"/>
          </a:xfrm>
        </p:spPr>
      </p:pic>
    </p:spTree>
    <p:extLst>
      <p:ext uri="{BB962C8B-B14F-4D97-AF65-F5344CB8AC3E}">
        <p14:creationId xmlns:p14="http://schemas.microsoft.com/office/powerpoint/2010/main" val="1828951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0EF167-12C4-45E8-9539-B825D8440D02}"/>
              </a:ext>
            </a:extLst>
          </p:cNvPr>
          <p:cNvSpPr>
            <a:spLocks noGrp="1"/>
          </p:cNvSpPr>
          <p:nvPr>
            <p:ph type="title"/>
          </p:nvPr>
        </p:nvSpPr>
        <p:spPr/>
        <p:txBody>
          <a:bodyPr/>
          <a:lstStyle/>
          <a:p>
            <a:r>
              <a:rPr lang="en-US" dirty="0"/>
              <a:t>MAP OF TARC’S PROJECT AREA IN COASTAL REGION OF KENYA </a:t>
            </a:r>
          </a:p>
        </p:txBody>
      </p:sp>
      <p:pic>
        <p:nvPicPr>
          <p:cNvPr id="5" name="Content Placeholder 4">
            <a:extLst>
              <a:ext uri="{FF2B5EF4-FFF2-40B4-BE49-F238E27FC236}">
                <a16:creationId xmlns:a16="http://schemas.microsoft.com/office/drawing/2014/main" xmlns="" id="{1BD58FDA-15BB-4E8E-BCA9-698ABD585B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7146" y="1853753"/>
            <a:ext cx="10654804" cy="5318572"/>
          </a:xfrm>
        </p:spPr>
      </p:pic>
    </p:spTree>
    <p:extLst>
      <p:ext uri="{BB962C8B-B14F-4D97-AF65-F5344CB8AC3E}">
        <p14:creationId xmlns:p14="http://schemas.microsoft.com/office/powerpoint/2010/main" val="988070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Chawuse </a:t>
            </a:r>
            <a:r>
              <a:rPr lang="en-US" dirty="0" err="1" smtClean="0"/>
              <a:t>lup</a:t>
            </a:r>
            <a:r>
              <a:rPr lang="en-US" dirty="0" smtClean="0"/>
              <a:t> report</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267521466"/>
              </p:ext>
            </p:extLst>
          </p:nvPr>
        </p:nvGraphicFramePr>
        <p:xfrm>
          <a:off x="5188687" y="2137143"/>
          <a:ext cx="3023855" cy="2860775"/>
        </p:xfrm>
        <a:graphic>
          <a:graphicData uri="http://schemas.openxmlformats.org/presentationml/2006/ole">
            <mc:AlternateContent xmlns:mc="http://schemas.openxmlformats.org/markup-compatibility/2006">
              <mc:Choice xmlns:v="urn:schemas-microsoft-com:vml" Requires="v">
                <p:oleObj spid="_x0000_s7174" name="Acrobat Document" r:id="rId3" imgW="5667314" imgH="8019919" progId="Acrobat.Document.DC">
                  <p:embed/>
                </p:oleObj>
              </mc:Choice>
              <mc:Fallback>
                <p:oleObj name="Acrobat Document" r:id="rId3" imgW="5667314" imgH="8019919" progId="Acrobat.Document.DC">
                  <p:embed/>
                  <p:pic>
                    <p:nvPicPr>
                      <p:cNvPr id="0" name=""/>
                      <p:cNvPicPr/>
                      <p:nvPr/>
                    </p:nvPicPr>
                    <p:blipFill>
                      <a:blip r:embed="rId4"/>
                      <a:stretch>
                        <a:fillRect/>
                      </a:stretch>
                    </p:blipFill>
                    <p:spPr>
                      <a:xfrm>
                        <a:off x="5188687" y="2137143"/>
                        <a:ext cx="3023855" cy="2860775"/>
                      </a:xfrm>
                      <a:prstGeom prst="rect">
                        <a:avLst/>
                      </a:prstGeom>
                    </p:spPr>
                  </p:pic>
                </p:oleObj>
              </mc:Fallback>
            </mc:AlternateContent>
          </a:graphicData>
        </a:graphic>
      </p:graphicFrame>
    </p:spTree>
    <p:extLst>
      <p:ext uri="{BB962C8B-B14F-4D97-AF65-F5344CB8AC3E}">
        <p14:creationId xmlns:p14="http://schemas.microsoft.com/office/powerpoint/2010/main" val="2472301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MRAMBA COURT ORDER </a:t>
            </a:r>
            <a:endParaRPr lang="en-US"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018839" y="2016125"/>
            <a:ext cx="2468647" cy="344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269423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2326</TotalTime>
  <Words>2316</Words>
  <Application>Microsoft Office PowerPoint</Application>
  <PresentationFormat>Custom</PresentationFormat>
  <Paragraphs>146</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23</vt:i4>
      </vt:variant>
    </vt:vector>
  </HeadingPairs>
  <TitlesOfParts>
    <vt:vector size="27" baseType="lpstr">
      <vt:lpstr>Gallery</vt:lpstr>
      <vt:lpstr>Packager Shell Object</vt:lpstr>
      <vt:lpstr>Document</vt:lpstr>
      <vt:lpstr>Acrobat Document</vt:lpstr>
      <vt:lpstr>TARCC Presentation</vt:lpstr>
      <vt:lpstr>Introduction to TARCC </vt:lpstr>
      <vt:lpstr>Intro continued’</vt:lpstr>
      <vt:lpstr>Activities under the CLAN! TF project </vt:lpstr>
      <vt:lpstr>Activities Cont’d</vt:lpstr>
      <vt:lpstr>Activities cont’d</vt:lpstr>
      <vt:lpstr>Activities Cont’d</vt:lpstr>
      <vt:lpstr>Stage of Progress on Registration</vt:lpstr>
      <vt:lpstr>Achievements of the project since january 2023 TO DATE </vt:lpstr>
      <vt:lpstr>Challenges and Opportunities </vt:lpstr>
      <vt:lpstr>Opportunities:                   </vt:lpstr>
      <vt:lpstr>Opportunities</vt:lpstr>
      <vt:lpstr>Lessons Learned </vt:lpstr>
      <vt:lpstr>Kenya gazette Documents and photos </vt:lpstr>
      <vt:lpstr>Expenditure ; january to dec 2024</vt:lpstr>
      <vt:lpstr>Maps; targetd community lands in taita taveta  </vt:lpstr>
      <vt:lpstr>Certificate of registration; kasighau </vt:lpstr>
      <vt:lpstr>Certificate of registration (chawuse; Chawia Mkuki)</vt:lpstr>
      <vt:lpstr>photos</vt:lpstr>
      <vt:lpstr>photos</vt:lpstr>
      <vt:lpstr>MAP OF TARC’S PROJECT AREA IN COASTAL REGION OF KENYA </vt:lpstr>
      <vt:lpstr>Chawuse lup report</vt:lpstr>
      <vt:lpstr>MRAMBA COURT ORDER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Paul Oling'a</cp:lastModifiedBy>
  <cp:revision>81</cp:revision>
  <dcterms:created xsi:type="dcterms:W3CDTF">2024-02-29T09:26:02Z</dcterms:created>
  <dcterms:modified xsi:type="dcterms:W3CDTF">2025-09-01T08:14:59Z</dcterms:modified>
</cp:coreProperties>
</file>